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204" y="-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05F93-A1BA-408A-A2B5-FB0ABEC98936}" type="datetimeFigureOut">
              <a:rPr lang="it-IT" smtClean="0"/>
              <a:pPr/>
              <a:t>07/08/2012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3D3A5-898B-498D-A5E9-FBDEBC998B1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05F93-A1BA-408A-A2B5-FB0ABEC98936}" type="datetimeFigureOut">
              <a:rPr lang="it-IT" smtClean="0"/>
              <a:pPr/>
              <a:t>07/08/2012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3D3A5-898B-498D-A5E9-FBDEBC998B1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05F93-A1BA-408A-A2B5-FB0ABEC98936}" type="datetimeFigureOut">
              <a:rPr lang="it-IT" smtClean="0"/>
              <a:pPr/>
              <a:t>07/08/2012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3D3A5-898B-498D-A5E9-FBDEBC998B1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05F93-A1BA-408A-A2B5-FB0ABEC98936}" type="datetimeFigureOut">
              <a:rPr lang="it-IT" smtClean="0"/>
              <a:pPr/>
              <a:t>07/08/2012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3D3A5-898B-498D-A5E9-FBDEBC998B1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05F93-A1BA-408A-A2B5-FB0ABEC98936}" type="datetimeFigureOut">
              <a:rPr lang="it-IT" smtClean="0"/>
              <a:pPr/>
              <a:t>07/08/2012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3D3A5-898B-498D-A5E9-FBDEBC998B1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05F93-A1BA-408A-A2B5-FB0ABEC98936}" type="datetimeFigureOut">
              <a:rPr lang="it-IT" smtClean="0"/>
              <a:pPr/>
              <a:t>07/08/2012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3D3A5-898B-498D-A5E9-FBDEBC998B1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05F93-A1BA-408A-A2B5-FB0ABEC98936}" type="datetimeFigureOut">
              <a:rPr lang="it-IT" smtClean="0"/>
              <a:pPr/>
              <a:t>07/08/2012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3D3A5-898B-498D-A5E9-FBDEBC998B1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05F93-A1BA-408A-A2B5-FB0ABEC98936}" type="datetimeFigureOut">
              <a:rPr lang="it-IT" smtClean="0"/>
              <a:pPr/>
              <a:t>07/08/2012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3D3A5-898B-498D-A5E9-FBDEBC998B1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05F93-A1BA-408A-A2B5-FB0ABEC98936}" type="datetimeFigureOut">
              <a:rPr lang="it-IT" smtClean="0"/>
              <a:pPr/>
              <a:t>07/08/2012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3D3A5-898B-498D-A5E9-FBDEBC998B1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05F93-A1BA-408A-A2B5-FB0ABEC98936}" type="datetimeFigureOut">
              <a:rPr lang="it-IT" smtClean="0"/>
              <a:pPr/>
              <a:t>07/08/2012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3D3A5-898B-498D-A5E9-FBDEBC998B1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05F93-A1BA-408A-A2B5-FB0ABEC98936}" type="datetimeFigureOut">
              <a:rPr lang="it-IT" smtClean="0"/>
              <a:pPr/>
              <a:t>07/08/2012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3D3A5-898B-498D-A5E9-FBDEBC998B1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A05F93-A1BA-408A-A2B5-FB0ABEC98936}" type="datetimeFigureOut">
              <a:rPr lang="it-IT" smtClean="0"/>
              <a:pPr/>
              <a:t>07/08/2012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13D3A5-898B-498D-A5E9-FBDEBC998B1A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gif"/><Relationship Id="rId4" Type="http://schemas.openxmlformats.org/officeDocument/2006/relationships/slide" Target="slide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7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7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7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gif"/><Relationship Id="rId4" Type="http://schemas.openxmlformats.org/officeDocument/2006/relationships/slide" Target="slide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" Target="slide6.xml"/><Relationship Id="rId1" Type="http://schemas.openxmlformats.org/officeDocument/2006/relationships/slideLayout" Target="../slideLayouts/slideLayout7.xml"/><Relationship Id="rId6" Type="http://schemas.openxmlformats.org/officeDocument/2006/relationships/slide" Target="slide8.xml"/><Relationship Id="rId5" Type="http://schemas.openxmlformats.org/officeDocument/2006/relationships/image" Target="../media/image3.gif"/><Relationship Id="rId4" Type="http://schemas.openxmlformats.org/officeDocument/2006/relationships/image" Target="../media/image7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slide" Target="slide10.xml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Relationship Id="rId6" Type="http://schemas.openxmlformats.org/officeDocument/2006/relationships/slide" Target="slide12.xml"/><Relationship Id="rId5" Type="http://schemas.openxmlformats.org/officeDocument/2006/relationships/slide" Target="slide11.xml"/><Relationship Id="rId4" Type="http://schemas.openxmlformats.org/officeDocument/2006/relationships/slide" Target="slide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Relationship Id="rId5" Type="http://schemas.openxmlformats.org/officeDocument/2006/relationships/slide" Target="slide7.xml"/><Relationship Id="rId4" Type="http://schemas.openxmlformats.org/officeDocument/2006/relationships/hyperlink" Target="http://www.ripmat.it/mate/d/dc/dcee.html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 descr="450px-VolleyballNet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3528" y="188640"/>
            <a:ext cx="8348524" cy="4248471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0" y="4509120"/>
            <a:ext cx="9144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La matematica è un utile strumento per misurare i fenomeni. </a:t>
            </a:r>
          </a:p>
          <a:p>
            <a:pPr algn="ctr"/>
            <a:r>
              <a:rPr lang="it-IT" dirty="0" smtClean="0"/>
              <a:t>Essa è vastissima e per usarla bene occorre:</a:t>
            </a:r>
          </a:p>
          <a:p>
            <a:pPr algn="ctr"/>
            <a:r>
              <a:rPr lang="it-IT" b="1" dirty="0" smtClean="0"/>
              <a:t>Conoscere</a:t>
            </a:r>
            <a:r>
              <a:rPr lang="it-IT" dirty="0" smtClean="0"/>
              <a:t>, </a:t>
            </a:r>
            <a:r>
              <a:rPr lang="it-IT" b="1" dirty="0" smtClean="0"/>
              <a:t>ricostruire</a:t>
            </a:r>
            <a:r>
              <a:rPr lang="it-IT" dirty="0" smtClean="0"/>
              <a:t>, </a:t>
            </a:r>
            <a:r>
              <a:rPr lang="it-IT" b="1" dirty="0" smtClean="0"/>
              <a:t>memorizzare</a:t>
            </a:r>
            <a:r>
              <a:rPr lang="it-IT" dirty="0" smtClean="0"/>
              <a:t>, </a:t>
            </a:r>
            <a:r>
              <a:rPr lang="it-IT" b="1" dirty="0" smtClean="0"/>
              <a:t>collegare</a:t>
            </a:r>
            <a:r>
              <a:rPr lang="it-IT" dirty="0" smtClean="0"/>
              <a:t>, </a:t>
            </a:r>
            <a:r>
              <a:rPr lang="it-IT" b="1" dirty="0" smtClean="0"/>
              <a:t>esercitarsi, applicare</a:t>
            </a:r>
          </a:p>
          <a:p>
            <a:pPr algn="ctr"/>
            <a:r>
              <a:rPr lang="it-IT" dirty="0"/>
              <a:t>m</a:t>
            </a:r>
            <a:r>
              <a:rPr lang="it-IT" dirty="0" smtClean="0"/>
              <a:t>a, incredibilmente soprattutto </a:t>
            </a:r>
            <a:r>
              <a:rPr lang="it-IT" b="1" dirty="0" smtClean="0"/>
              <a:t>sbagliare,</a:t>
            </a:r>
          </a:p>
          <a:p>
            <a:pPr algn="ctr"/>
            <a:r>
              <a:rPr lang="it-IT" dirty="0"/>
              <a:t>p</a:t>
            </a:r>
            <a:r>
              <a:rPr lang="it-IT" dirty="0" smtClean="0"/>
              <a:t>erché attraverso la correzione degli errori, si trova la strada giusta . . .</a:t>
            </a:r>
          </a:p>
          <a:p>
            <a:pPr algn="ctr"/>
            <a:r>
              <a:rPr lang="it-IT" dirty="0" smtClean="0"/>
              <a:t>daltronde anche nella pratica sportiva è un po’ così ! </a:t>
            </a:r>
          </a:p>
          <a:p>
            <a:pPr algn="ctr"/>
            <a:r>
              <a:rPr lang="it-IT" dirty="0" smtClean="0"/>
              <a:t>Si imparano le regole, si sviluppano le strategie, ci si allena molto e soprattutto ci si mette passione e grinta e si da’ valore alla propria squadra </a:t>
            </a:r>
            <a:r>
              <a:rPr lang="it-IT" dirty="0"/>
              <a:t> </a:t>
            </a:r>
            <a:r>
              <a:rPr lang="it-IT" dirty="0" smtClean="0"/>
              <a:t>quando il gioco non è individuale.</a:t>
            </a:r>
            <a:endParaRPr lang="it-IT" dirty="0"/>
          </a:p>
        </p:txBody>
      </p:sp>
      <p:pic>
        <p:nvPicPr>
          <p:cNvPr id="6" name="Immagine 5" descr="palloneVolley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55576" y="2924944"/>
            <a:ext cx="547248" cy="547248"/>
          </a:xfrm>
          <a:prstGeom prst="rect">
            <a:avLst/>
          </a:prstGeom>
        </p:spPr>
      </p:pic>
      <p:pic>
        <p:nvPicPr>
          <p:cNvPr id="7" name="Immagine 6" descr="freccia014.gif">
            <a:hlinkClick r:id="rId4" action="ppaction://hlinksldjump"/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8801100" y="5589240"/>
            <a:ext cx="342900" cy="3333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2.96296E-6 C 0.0066 -0.02477 0.004 -0.05162 0.00643 -0.07755 C 0.00764 -0.0912 0.01302 -0.11389 0.01615 -0.12685 C 0.01806 -0.13449 0.01806 -0.14375 0.02101 -0.15069 C 0.02813 -0.16782 0.0382 -0.18426 0.04844 -0.19792 C 0.05174 -0.20231 0.05486 -0.20648 0.05816 -0.21088 C 0.06094 -0.21458 0.06459 -0.22384 0.06459 -0.22384 C 0.06528 -0.22685 0.06979 -0.2412 0.07101 -0.24305 C 0.075 -0.25 0.08282 -0.2537 0.08872 -0.25602 C 0.10018 -0.26042 0.11129 -0.2662 0.12257 -0.27106 C 0.1382 -0.27037 0.15382 -0.27083 0.16945 -0.26898 C 0.17292 -0.26852 0.17587 -0.26597 0.17917 -0.26458 C 0.18073 -0.26389 0.18386 -0.2625 0.18386 -0.2625 C 0.19045 -0.24954 0.19532 -0.23657 0.20174 -0.22384 C 0.20278 -0.22176 0.20434 -0.21991 0.20486 -0.21736 C 0.20538 -0.21528 0.20816 -0.21088 0.20643 -0.21088 C 0.20417 -0.21088 0.20365 -0.21597 0.20174 -0.21736 C 0.19879 -0.21968 0.19532 -0.22014 0.19202 -0.22153 C 0.18872 -0.22292 0.18559 -0.22454 0.18229 -0.22593 C 0.18073 -0.22662 0.17743 -0.22801 0.17743 -0.22801 C 0.16459 -0.22662 0.15157 -0.22616 0.13872 -0.22384 C 0.13542 -0.22315 0.12917 -0.21944 0.12917 -0.21944 C 0.12466 -0.21065 0.12101 -0.2044 0.11459 -0.19792 C 0.11059 -0.18218 0.11372 -0.18819 0.10643 -0.17847 C 0.1033 -0.16574 0.09896 -0.16111 0.09358 -0.15069 C 0.09097 -0.13611 0.08629 -0.12268 0.08386 -0.10764 C 0.08438 -0.07477 0.08455 -0.04167 0.08559 -0.0088 C 0.08577 -0.00509 0.08681 -0.00162 0.08716 0.00208 C 0.08976 0.03449 0.08455 0.02176 0.09202 0.03657 C 0.09254 0.04838 0.08854 0.08472 0.10174 0.09028 C 0.1033 0.09167 0.10469 0.09352 0.10643 0.09445 C 0.10955 0.0963 0.11615 0.09884 0.11615 0.09884 C 0.12587 0.09699 0.13021 0.09583 0.13872 0.09028 C 0.14688 0.0794 0.14983 0.07639 0.1533 0.06227 C 0.15608 0.03148 0.15434 0.05093 0.15816 0.00417 C 0.1592 -0.00787 0.16372 -0.01968 0.16771 -0.03009 C 0.17101 -0.03866 0.17188 -0.04907 0.17431 -0.0581 C 0.17483 -0.0625 0.17483 -0.0669 0.17587 -0.07106 C 0.17657 -0.07361 0.17847 -0.075 0.17917 -0.07755 C 0.18125 -0.08518 0.18091 -0.09398 0.18386 -0.10116 C 0.18785 -0.11065 0.19584 -0.12778 0.20174 -0.13565 C 0.20486 -0.14838 0.20087 -0.13657 0.20816 -0.1463 C 0.21337 -0.15324 0.21667 -0.16227 0.22101 -0.16991 C 0.22657 -0.17963 0.23472 -0.18843 0.24202 -0.19583 C 0.25018 -0.21227 0.26111 -0.22708 0.27587 -0.23241 C 0.28681 -0.24699 0.27483 -0.2331 0.28559 -0.24097 C 0.30122 -0.25255 0.28889 -0.24745 0.30174 -0.25162 C 0.30556 -0.25972 0.3125 -0.26366 0.31945 -0.26667 C 0.32483 -0.26435 0.33021 -0.26273 0.33559 -0.26018 C 0.33976 -0.24329 0.33993 -0.22593 0.33229 -0.21088 C 0.32917 -0.19329 0.33368 -0.21088 0.32431 -0.19583 C 0.31927 -0.18773 0.32639 -0.18518 0.31615 -0.18079 C 0.30573 -0.1713 0.29445 -0.16412 0.28386 -0.15486 C 0.28229 -0.15347 0.28073 -0.15208 0.27917 -0.15069 C 0.27761 -0.1493 0.27431 -0.1463 0.27431 -0.1463 C 0.26893 -0.13588 0.26059 -0.12315 0.25643 -0.1118 C 0.25347 -0.10347 0.25226 -0.09583 0.24844 -0.08819 C 0.24549 -0.07593 0.24219 -0.06435 0.24045 -0.05162 C 0.24115 0.02384 0.21216 0.08218 0.25174 0.11597 C 0.25191 0.11597 0.27014 0.11458 0.27431 0.11181 C 0.29393 0.09884 0.27066 0.10972 0.28559 0.10324 C 0.29063 0.09653 0.29653 0.09421 0.30174 0.0882 C 0.31181 0.07639 0.31563 0.06366 0.32257 0.04931 C 0.32413 0.03935 0.325 0.03195 0.32917 0.02361 C 0.33681 -0.03958 0.33125 -0.1044 0.33872 -0.16782 C 0.33976 -0.17639 0.34323 -0.18518 0.34514 -0.19352 C 0.35018 -0.21551 0.35174 -0.2375 0.35972 -0.2581 C 0.36268 -0.27384 0.36754 -0.29005 0.37431 -0.30324 C 0.37535 -0.30532 0.37639 -0.30764 0.37743 -0.30972 C 0.37847 -0.3118 0.38073 -0.3162 0.38073 -0.3162 C 0.38264 -0.32407 0.38785 -0.3294 0.39358 -0.33333 C 0.3967 -0.33542 0.4033 -0.33773 0.4033 -0.33773 C 0.4092 -0.33704 0.41528 -0.33796 0.42101 -0.33565 C 0.42483 -0.33426 0.42743 -0.32986 0.43073 -0.32685 C 0.43229 -0.32546 0.43559 -0.32268 0.43559 -0.32268 C 0.43854 -0.31736 0.44236 -0.31319 0.44514 -0.30764 C 0.44879 -0.30023 0.45122 -0.29028 0.4533 -0.28171 C 0.45157 -0.22963 0.45538 -0.25162 0.44844 -0.22384 C 0.44549 -0.21204 0.44844 -0.22014 0.44045 -0.2044 C 0.43941 -0.20231 0.43716 -0.19792 0.43716 -0.19792 C 0.43403 -0.18542 0.43143 -0.17245 0.42587 -0.16134 C 0.4224 -0.14213 0.41962 -0.12245 0.41615 -0.10324 C 0.41441 -0.07824 0.41302 -0.05463 0.40972 -0.03009 C 0.40851 -0.02083 0.40486 -0.00231 0.40486 -0.00231 C 0.40538 0.01713 0.39393 0.04583 0.40643 0.05579 C 0.47118 0.10695 0.46025 0.0544 0.49202 0.04074 C 0.49306 0.03866 0.49393 0.03634 0.49514 0.03426 C 0.49653 0.03195 0.49861 0.03032 0.5 0.02778 C 0.50538 0.01782 0.50938 0.00602 0.51459 -0.0044 C 0.51372 -0.05231 0.51129 -0.10046 0.51129 -0.14838 C 0.51129 -0.16829 0.50486 -0.24583 0.52101 -0.27755 C 0.52518 -0.29514 0.53403 -0.30787 0.54358 -0.3206 C 0.54601 -0.32384 0.55 -0.32338 0.5533 -0.32477 C 0.55712 -0.32639 0.56077 -0.32963 0.56459 -0.33125 C 0.56597 -0.33102 0.57761 -0.32986 0.58073 -0.32685 C 0.59358 -0.31435 0.58125 -0.32083 0.59202 -0.3162 C 0.59722 -0.31157 0.59966 -0.30579 0.60486 -0.30116 C 0.60677 -0.29329 0.60799 -0.28657 0.61129 -0.27963 C 0.61285 -0.27176 0.61476 -0.26389 0.61615 -0.25602 C 0.61441 -0.22315 0.61719 -0.22384 0.6 -0.20648 C 0.59584 -0.19768 0.58872 -0.19074 0.58229 -0.18495 C 0.579 -0.1713 0.58351 -0.18588 0.57431 -0.17222 C 0.5717 -0.16829 0.56771 -0.15926 0.56771 -0.15926 C 0.56893 -0.14676 0.56702 -0.1375 0.57587 -0.13333 C 0.58716 -0.13518 0.59566 -0.13889 0.60643 -0.14213 C 0.6125 -0.14722 0.61788 -0.15278 0.62431 -0.15718 C 0.6316 -0.17176 0.62205 -0.15417 0.63386 -0.16991 C 0.63907 -0.17685 0.63837 -0.1831 0.64514 -0.18935 C 0.64722 -0.19977 0.64757 -0.20532 0.6533 -0.21296 C 0.65695 -0.22847 0.65452 -0.22222 0.65972 -0.23241 C 0.66233 -0.24305 0.66597 -0.25 0.67257 -0.25602 C 0.67986 -0.27037 0.67952 -0.28796 0.67257 -0.30324 C 0.67049 -0.30764 0.66997 -0.31505 0.66615 -0.3162 C 0.65556 -0.31968 0.66198 -0.31782 0.64688 -0.3206 C 0.63073 -0.31944 0.61268 -0.32106 0.59688 -0.31412 C 0.58091 -0.30694 0.59306 -0.3118 0.57431 -0.30555 C 0.57205 -0.30486 0.56771 -0.30324 0.56771 -0.30324 C 0.56077 -0.29699 0.55261 -0.29305 0.54514 -0.28819 C 0.54306 -0.2868 0.53872 -0.28403 0.53872 -0.28403 C 0.53195 -0.275 0.52483 -0.26805 0.51615 -0.2625 C 0.51077 -0.25116 0.50469 -0.2412 0.49514 -0.23657 C 0.49097 -0.22778 0.48386 -0.22083 0.47743 -0.21505 C 0.47639 -0.21088 0.47535 -0.19815 0.47431 -0.20231 C 0.47379 -0.2044 0.47396 -0.20741 0.47257 -0.2088 C 0.47032 -0.21088 0.4599 -0.21389 0.45643 -0.21505 C 0.4474 -0.21435 0.4382 -0.21412 0.42917 -0.21296 C 0.42344 -0.21227 0.41875 -0.20625 0.41302 -0.2044 C 0.40816 -0.2 0.4033 -0.19583 0.39844 -0.19143 C 0.39688 -0.19005 0.39358 -0.18727 0.39358 -0.18727 C 0.38941 -0.17963 0.38577 -0.17245 0.38073 -0.16574 C 0.37865 -0.15718 0.37587 -0.15278 0.37101 -0.1463 C 0.36736 -0.13102 0.36042 -0.11829 0.35643 -0.10324 C 0.35521 -0.09143 0.35313 -0.08079 0.35174 -0.06898 C 0.35313 -0.0037 0.35052 -0.01273 0.35972 0.0257 C 0.37847 0.02431 0.38247 0.02431 0.39688 0.01921 C 0.40122 0.01574 0.40695 0.01412 0.40972 0.00857 C 0.41459 -0.00093 0.41146 0.0037 0.41945 -0.0044 C 0.42587 -0.01736 0.43403 -0.02824 0.44045 -0.04097 C 0.44462 -0.0493 0.44844 -0.06042 0.45174 -0.06898 C 0.45452 -0.07639 0.45556 -0.08495 0.45816 -0.09259 C 0.4592 -0.0956 0.46129 -0.10116 0.46129 -0.10116 C 0.46181 -0.10625 0.46216 -0.11134 0.46302 -0.1162 C 0.46372 -0.1206 0.46615 -0.12917 0.46615 -0.12917 C 0.46719 -0.14792 0.46788 -0.16111 0.47101 -0.17847 C 0.47153 -0.22292 0.47153 -0.26736 0.47257 -0.3118 C 0.47275 -0.3169 0.475 -0.33218 0.47917 -0.33565 C 0.48195 -0.33796 0.48559 -0.33843 0.48872 -0.33981 C 0.49202 -0.3412 0.49844 -0.34421 0.49844 -0.34421 C 0.51094 -0.34213 0.51962 -0.34051 0.52917 -0.32917 C 0.53264 -0.32523 0.53559 -0.3206 0.53872 -0.3162 C 0.5408 -0.31343 0.54514 -0.30764 0.54514 -0.30764 C 0.54636 -0.30324 0.54688 -0.29861 0.54844 -0.29468 C 0.55035 -0.29005 0.55365 -0.28657 0.55486 -0.28171 C 0.55538 -0.27963 0.55556 -0.27731 0.55643 -0.27546 C 0.55886 -0.27014 0.56459 -0.26018 0.56459 -0.26018 C 0.56563 -0.2544 0.56667 -0.24884 0.56771 -0.24305 C 0.56927 -0.23495 0.575 -0.2294 0.57743 -0.22153 C 0.57865 -0.21736 0.579 -0.2125 0.58073 -0.2088 C 0.58177 -0.20671 0.58299 -0.20463 0.58386 -0.20231 C 0.5875 -0.19259 0.5882 -0.18194 0.59202 -0.17222 C 0.59601 -0.13843 0.60087 -0.10486 0.60486 -0.07106 C 0.60434 -0.05093 0.60122 0.00903 0.6033 -0.01088 C 0.60382 -0.01597 0.60417 -0.02083 0.60486 -0.02593 C 0.60521 -0.0287 0.60591 -0.03171 0.60643 -0.03449 C 0.60816 -0.06435 0.61094 -0.09282 0.61945 -0.1206 C 0.62222 -0.14005 0.62882 -0.1588 0.63559 -0.17639 C 0.6382 -0.19491 0.64618 -0.21643 0.65643 -0.23009 C 0.6599 -0.24167 0.66372 -0.24884 0.66945 -0.2581 C 0.67518 -0.26759 0.67795 -0.27917 0.68559 -0.28611 C 0.68924 -0.29375 0.69202 -0.29606 0.69844 -0.29907 C 0.70278 -0.30764 0.70764 -0.31157 0.71459 -0.3162 C 0.71563 -0.31829 0.71615 -0.3213 0.71771 -0.32268 C 0.72066 -0.325 0.72743 -0.32685 0.72743 -0.32685 C 0.73212 -0.31805 0.73438 -0.3081 0.73872 -0.29907 C 0.73802 -0.27338 0.73907 -0.22199 0.72587 -0.19583 C 0.72483 -0.19143 0.72448 -0.1868 0.72257 -0.18287 C 0.72153 -0.18079 0.72032 -0.1787 0.71945 -0.17639 C 0.71615 -0.16759 0.71545 -0.1588 0.71129 -0.15069 C 0.70886 -0.13727 0.71094 -0.14444 0.7033 -0.12917 C 0.70226 -0.12708 0.7 -0.12268 0.7 -0.12268 C 0.69688 -0.10555 0.6875 -0.09352 0.68229 -0.07755 C 0.67639 -0.05949 0.67639 -0.03843 0.67257 -0.01944 C 0.67309 -0.0037 0.67049 0.01273 0.67431 0.02778 C 0.67535 0.03195 0.68073 0.02662 0.68386 0.0257 C 0.68716 0.02454 0.69358 0.02153 0.69358 0.02153 C 0.7 0.01574 0.70469 0.00949 0.70972 0.00208 C 0.71285 -0.00255 0.71945 -0.01088 0.71945 -0.01088 C 0.72136 -0.01597 0.72413 -0.0206 0.72587 -0.02593 C 0.72934 -0.03657 0.7316 -0.04768 0.73559 -0.0581 C 0.73854 -0.07847 0.73889 -0.10093 0.74358 -0.1206 C 0.7441 -0.15787 0.74427 -0.19514 0.74514 -0.23241 C 0.74601 -0.27569 0.73716 -0.26968 0.7533 -0.27546 C 0.76354 -0.27292 0.77639 -0.2713 0.78386 -0.26018 C 0.78698 -0.25555 0.78872 -0.24954 0.79202 -0.24514 C 0.7941 -0.24236 0.79636 -0.23935 0.79844 -0.23657 C 0.79896 -0.23449 0.79931 -0.23218 0.8 -0.23009 C 0.80087 -0.22708 0.80243 -0.22454 0.8033 -0.22153 C 0.80625 -0.21134 0.80782 -0.19977 0.80972 -0.18935 C 0.80834 -0.15764 0.80625 -0.12338 0.79514 -0.09468 C 0.7915 -0.07477 0.7915 -0.05463 0.78872 -0.03449 C 0.79011 -0.02106 0.79011 -0.01505 0.79514 -0.0044 C 0.7974 0.01019 0.7974 0.01852 0.8033 0.03009 C 0.80382 0.03519 0.80382 0.04028 0.80486 0.04514 C 0.80625 0.05116 0.8099 0.05625 0.81129 0.06227 C 0.81389 0.07361 0.81597 0.08357 0.81945 0.09445 C 0.82101 0.09931 0.81927 0.10648 0.82257 0.10949 C 0.82379 0.11065 0.82483 0.10671 0.82587 0.10532 " pathEditMode="relative" ptsTypes="ffffffffffffffffffffffffffffffffffffffffffffffffffffffffffffffffffffffffffffffffffffffffffffffffffffffffffffffffffffffffffffffffffffffffffffffffffffffffffffffffffffffffffffffffffffffffffffffffffffffffffffffA">
                                      <p:cBhvr>
                                        <p:cTn id="6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0"/>
                            </p:stCondLst>
                            <p:childTnLst>
                              <p:par>
                                <p:cTn id="8" presetID="13" presetClass="entr" presetSubtype="16" fill="hold" nodeType="afterEffect">
                                  <p:stCondLst>
                                    <p:cond delay="5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 rot="10800000">
            <a:off x="0" y="908720"/>
            <a:ext cx="936103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it-IT" sz="5400" b="1" dirty="0" smtClean="0">
                <a:ln w="11430"/>
                <a:solidFill>
                  <a:srgbClr val="FFC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sym typeface="Wingdings"/>
                <a:hlinkClick r:id="rId2" action="ppaction://hlinksldjump"/>
              </a:rPr>
              <a:t></a:t>
            </a:r>
            <a:endParaRPr lang="it-IT" sz="5400" b="1" dirty="0">
              <a:ln w="11430"/>
              <a:solidFill>
                <a:srgbClr val="FFC00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0" y="836712"/>
            <a:ext cx="1043608" cy="3600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" name="Rettangolo 3"/>
          <p:cNvSpPr/>
          <p:nvPr/>
        </p:nvSpPr>
        <p:spPr>
          <a:xfrm>
            <a:off x="1007096" y="188640"/>
            <a:ext cx="81369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 smtClean="0"/>
              <a:t>rette </a:t>
            </a:r>
            <a:r>
              <a:rPr lang="it-IT" dirty="0" smtClean="0"/>
              <a:t>perpendicolari  </a:t>
            </a:r>
            <a:r>
              <a:rPr lang="it-IT" dirty="0" smtClean="0"/>
              <a:t>fra </a:t>
            </a:r>
            <a:r>
              <a:rPr lang="it-IT" dirty="0" smtClean="0"/>
              <a:t>loro        COEFFICIENTE ANGOLARE reciproco ed opposto  (a)</a:t>
            </a:r>
            <a:endParaRPr lang="it-IT" dirty="0" smtClean="0"/>
          </a:p>
        </p:txBody>
      </p:sp>
      <p:cxnSp>
        <p:nvCxnSpPr>
          <p:cNvPr id="5" name="Connettore 1 4"/>
          <p:cNvCxnSpPr/>
          <p:nvPr/>
        </p:nvCxnSpPr>
        <p:spPr>
          <a:xfrm>
            <a:off x="4427984" y="0"/>
            <a:ext cx="0" cy="685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ttore 1 5"/>
          <p:cNvCxnSpPr/>
          <p:nvPr/>
        </p:nvCxnSpPr>
        <p:spPr>
          <a:xfrm>
            <a:off x="0" y="3429000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ttore 1 6"/>
          <p:cNvCxnSpPr/>
          <p:nvPr/>
        </p:nvCxnSpPr>
        <p:spPr>
          <a:xfrm>
            <a:off x="1619672" y="836712"/>
            <a:ext cx="3960440" cy="568863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ttore 1 7"/>
          <p:cNvCxnSpPr/>
          <p:nvPr/>
        </p:nvCxnSpPr>
        <p:spPr>
          <a:xfrm flipV="1">
            <a:off x="1403648" y="764704"/>
            <a:ext cx="6120680" cy="525658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ttangolo 18"/>
          <p:cNvSpPr/>
          <p:nvPr/>
        </p:nvSpPr>
        <p:spPr>
          <a:xfrm>
            <a:off x="0" y="0"/>
            <a:ext cx="83708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sym typeface="Wingdings"/>
              </a:rPr>
              <a:t></a:t>
            </a:r>
            <a:endParaRPr lang="it-IT" sz="54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 rot="10800000">
            <a:off x="0" y="908720"/>
            <a:ext cx="936103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it-IT" sz="5400" b="1" dirty="0" smtClean="0">
                <a:ln w="11430"/>
                <a:solidFill>
                  <a:srgbClr val="FFC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sym typeface="Wingdings"/>
                <a:hlinkClick r:id="rId2" action="ppaction://hlinksldjump"/>
              </a:rPr>
              <a:t></a:t>
            </a:r>
            <a:endParaRPr lang="it-IT" sz="5400" b="1" dirty="0">
              <a:ln w="11430"/>
              <a:solidFill>
                <a:srgbClr val="FFC00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0" y="836712"/>
            <a:ext cx="1043608" cy="3600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" name="Rettangolo 3"/>
          <p:cNvSpPr/>
          <p:nvPr/>
        </p:nvSpPr>
        <p:spPr>
          <a:xfrm>
            <a:off x="1007096" y="260648"/>
            <a:ext cx="81369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 smtClean="0"/>
              <a:t>Calcolo coordinate da altre coordinate note . . . .</a:t>
            </a:r>
            <a:endParaRPr lang="it-IT" b="1" dirty="0" smtClean="0"/>
          </a:p>
        </p:txBody>
      </p:sp>
      <p:cxnSp>
        <p:nvCxnSpPr>
          <p:cNvPr id="5" name="Connettore 1 4"/>
          <p:cNvCxnSpPr/>
          <p:nvPr/>
        </p:nvCxnSpPr>
        <p:spPr>
          <a:xfrm>
            <a:off x="4427984" y="0"/>
            <a:ext cx="0" cy="685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ttore 1 5"/>
          <p:cNvCxnSpPr/>
          <p:nvPr/>
        </p:nvCxnSpPr>
        <p:spPr>
          <a:xfrm>
            <a:off x="0" y="3429000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1 11"/>
          <p:cNvCxnSpPr/>
          <p:nvPr/>
        </p:nvCxnSpPr>
        <p:spPr>
          <a:xfrm flipH="1">
            <a:off x="3419872" y="1052736"/>
            <a:ext cx="2304256" cy="1800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ttore 1 13"/>
          <p:cNvCxnSpPr/>
          <p:nvPr/>
        </p:nvCxnSpPr>
        <p:spPr>
          <a:xfrm>
            <a:off x="3419872" y="2852936"/>
            <a:ext cx="1584176" cy="25922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1 16"/>
          <p:cNvCxnSpPr/>
          <p:nvPr/>
        </p:nvCxnSpPr>
        <p:spPr>
          <a:xfrm flipH="1">
            <a:off x="5004048" y="1052736"/>
            <a:ext cx="720080" cy="43924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ttore 1 20"/>
          <p:cNvCxnSpPr/>
          <p:nvPr/>
        </p:nvCxnSpPr>
        <p:spPr>
          <a:xfrm>
            <a:off x="3419872" y="2852936"/>
            <a:ext cx="1944216" cy="432048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CasellaDiTesto 24"/>
          <p:cNvSpPr txBox="1"/>
          <p:nvPr/>
        </p:nvSpPr>
        <p:spPr>
          <a:xfrm>
            <a:off x="3059832" y="764704"/>
            <a:ext cx="324036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                                                   B</a:t>
            </a:r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r>
              <a:rPr lang="it-IT" dirty="0" smtClean="0"/>
              <a:t>A</a:t>
            </a:r>
          </a:p>
          <a:p>
            <a:r>
              <a:rPr lang="it-IT" dirty="0" smtClean="0"/>
              <a:t>                                            H</a:t>
            </a:r>
          </a:p>
          <a:p>
            <a:r>
              <a:rPr lang="it-IT" dirty="0" smtClean="0"/>
              <a:t> </a:t>
            </a:r>
            <a:r>
              <a:rPr lang="it-IT" dirty="0" smtClean="0"/>
              <a:t>                                </a:t>
            </a:r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r>
              <a:rPr lang="it-IT" dirty="0" smtClean="0"/>
              <a:t> </a:t>
            </a:r>
            <a:r>
              <a:rPr lang="it-IT" dirty="0" smtClean="0"/>
              <a:t>                            </a:t>
            </a:r>
          </a:p>
          <a:p>
            <a:r>
              <a:rPr lang="it-IT" dirty="0" smtClean="0"/>
              <a:t> </a:t>
            </a:r>
            <a:r>
              <a:rPr lang="it-IT" dirty="0" smtClean="0"/>
              <a:t>                                    C</a:t>
            </a:r>
            <a:endParaRPr lang="it-IT" dirty="0"/>
          </a:p>
        </p:txBody>
      </p:sp>
      <p:sp>
        <p:nvSpPr>
          <p:cNvPr id="26" name="Rettangolo 25"/>
          <p:cNvSpPr/>
          <p:nvPr/>
        </p:nvSpPr>
        <p:spPr>
          <a:xfrm>
            <a:off x="0" y="0"/>
            <a:ext cx="83708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sym typeface="Wingdings"/>
              </a:rPr>
              <a:t></a:t>
            </a:r>
            <a:endParaRPr lang="it-IT" sz="5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 rot="10800000">
            <a:off x="0" y="908720"/>
            <a:ext cx="936103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it-IT" sz="5400" b="1" dirty="0" smtClean="0">
                <a:ln w="11430"/>
                <a:solidFill>
                  <a:srgbClr val="FFC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sym typeface="Wingdings"/>
                <a:hlinkClick r:id="rId2" action="ppaction://hlinksldjump"/>
              </a:rPr>
              <a:t></a:t>
            </a:r>
            <a:endParaRPr lang="it-IT" sz="5400" b="1" dirty="0">
              <a:ln w="11430"/>
              <a:solidFill>
                <a:srgbClr val="FFC00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0" y="836712"/>
            <a:ext cx="1043608" cy="3600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" name="Rettangolo 3"/>
          <p:cNvSpPr/>
          <p:nvPr/>
        </p:nvSpPr>
        <p:spPr>
          <a:xfrm>
            <a:off x="0" y="0"/>
            <a:ext cx="83708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5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sym typeface="Wingdings"/>
              </a:rPr>
              <a:t></a:t>
            </a:r>
            <a:endParaRPr lang="it-IT" sz="54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2915816" y="2708920"/>
            <a:ext cx="3456384" cy="1200329"/>
          </a:xfrm>
          <a:prstGeom prst="rect">
            <a:avLst/>
          </a:prstGeom>
          <a:noFill/>
          <a:ln cmpd="thickThin">
            <a:solidFill>
              <a:schemeClr val="tx1"/>
            </a:solidFill>
          </a:ln>
          <a:effectLst>
            <a:outerShdw blurRad="50800" dist="50800" dir="5400000" algn="ctr" rotWithShape="0">
              <a:schemeClr val="bg2">
                <a:lumMod val="75000"/>
              </a:schemeClr>
            </a:outerShdw>
          </a:effectLst>
        </p:spPr>
        <p:txBody>
          <a:bodyPr wrap="square" rtlCol="0">
            <a:spAutoFit/>
          </a:bodyPr>
          <a:lstStyle/>
          <a:p>
            <a:endParaRPr lang="it-IT" dirty="0" smtClean="0"/>
          </a:p>
          <a:p>
            <a:pPr algn="just"/>
            <a:r>
              <a:rPr lang="it-IT" dirty="0" smtClean="0"/>
              <a:t>Problema, calcolo, misurazioni, figure, formule, teoremi, esercizio</a:t>
            </a:r>
          </a:p>
          <a:p>
            <a:pPr algn="just"/>
            <a:endParaRPr lang="it-IT" dirty="0"/>
          </a:p>
        </p:txBody>
      </p:sp>
      <p:sp>
        <p:nvSpPr>
          <p:cNvPr id="3" name="Freccia a destra con strisce 2"/>
          <p:cNvSpPr/>
          <p:nvPr/>
        </p:nvSpPr>
        <p:spPr>
          <a:xfrm rot="13471940">
            <a:off x="1706272" y="1914419"/>
            <a:ext cx="1391457" cy="405980"/>
          </a:xfrm>
          <a:prstGeom prst="stripedRightArrow">
            <a:avLst>
              <a:gd name="adj1" fmla="val 50000"/>
              <a:gd name="adj2" fmla="val 85357"/>
            </a:avLst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" name="Freccia a destra con strisce 3"/>
          <p:cNvSpPr/>
          <p:nvPr/>
        </p:nvSpPr>
        <p:spPr>
          <a:xfrm rot="5400000">
            <a:off x="4991013" y="4234124"/>
            <a:ext cx="864097" cy="405980"/>
          </a:xfrm>
          <a:prstGeom prst="stripedRightArrow">
            <a:avLst>
              <a:gd name="adj1" fmla="val 50000"/>
              <a:gd name="adj2" fmla="val 85357"/>
            </a:avLst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Freccia a destra con strisce 5"/>
          <p:cNvSpPr/>
          <p:nvPr/>
        </p:nvSpPr>
        <p:spPr>
          <a:xfrm rot="16200000">
            <a:off x="4079261" y="1905515"/>
            <a:ext cx="959410" cy="405980"/>
          </a:xfrm>
          <a:prstGeom prst="stripedRightArrow">
            <a:avLst>
              <a:gd name="adj1" fmla="val 50000"/>
              <a:gd name="adj2" fmla="val 85357"/>
            </a:avLst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Freccia a destra con strisce 6"/>
          <p:cNvSpPr/>
          <p:nvPr/>
        </p:nvSpPr>
        <p:spPr>
          <a:xfrm rot="18321399">
            <a:off x="6113199" y="2018922"/>
            <a:ext cx="989845" cy="405980"/>
          </a:xfrm>
          <a:prstGeom prst="stripedRightArrow">
            <a:avLst>
              <a:gd name="adj1" fmla="val 50000"/>
              <a:gd name="adj2" fmla="val 85357"/>
            </a:avLst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Freccia a destra con strisce 7"/>
          <p:cNvSpPr/>
          <p:nvPr/>
        </p:nvSpPr>
        <p:spPr>
          <a:xfrm rot="7492349">
            <a:off x="2523978" y="4289753"/>
            <a:ext cx="1081454" cy="405980"/>
          </a:xfrm>
          <a:prstGeom prst="stripedRightArrow">
            <a:avLst>
              <a:gd name="adj1" fmla="val 50000"/>
              <a:gd name="adj2" fmla="val 85357"/>
            </a:avLst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Fumetto 2 9"/>
          <p:cNvSpPr/>
          <p:nvPr/>
        </p:nvSpPr>
        <p:spPr>
          <a:xfrm>
            <a:off x="395536" y="260648"/>
            <a:ext cx="2808312" cy="1296144"/>
          </a:xfrm>
          <a:prstGeom prst="wedgeRoundRectCallout">
            <a:avLst>
              <a:gd name="adj1" fmla="val -3577"/>
              <a:gd name="adj2" fmla="val 64776"/>
              <a:gd name="adj3" fmla="val 16667"/>
            </a:avLst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rgbClr val="7030A0"/>
                </a:solidFill>
              </a:rPr>
              <a:t>Si legge attentamente il testo di un problema, si prendono i dati, si usano simboli adatti . . .si fanno figure e schemi grafici . . .</a:t>
            </a:r>
            <a:endParaRPr lang="it-IT" b="1" dirty="0">
              <a:solidFill>
                <a:srgbClr val="7030A0"/>
              </a:solidFill>
            </a:endParaRPr>
          </a:p>
        </p:txBody>
      </p:sp>
      <p:sp>
        <p:nvSpPr>
          <p:cNvPr id="11" name="Fumetto 2 10"/>
          <p:cNvSpPr/>
          <p:nvPr/>
        </p:nvSpPr>
        <p:spPr>
          <a:xfrm>
            <a:off x="4211960" y="188640"/>
            <a:ext cx="2808312" cy="1296144"/>
          </a:xfrm>
          <a:prstGeom prst="wedgeRoundRectCallout">
            <a:avLst>
              <a:gd name="adj1" fmla="val -30360"/>
              <a:gd name="adj2" fmla="val 73879"/>
              <a:gd name="adj3" fmla="val 16667"/>
            </a:avLst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rgbClr val="7030A0"/>
                </a:solidFill>
              </a:rPr>
              <a:t>Si pensa ad un procedimento, magari confrontando il problema con un problema simile già svolto e corretto . . .</a:t>
            </a:r>
            <a:endParaRPr lang="it-IT" b="1" dirty="0">
              <a:solidFill>
                <a:srgbClr val="7030A0"/>
              </a:solidFill>
            </a:endParaRPr>
          </a:p>
        </p:txBody>
      </p:sp>
      <p:sp>
        <p:nvSpPr>
          <p:cNvPr id="12" name="Fumetto 2 11"/>
          <p:cNvSpPr/>
          <p:nvPr/>
        </p:nvSpPr>
        <p:spPr>
          <a:xfrm>
            <a:off x="7020272" y="1484784"/>
            <a:ext cx="1944216" cy="3672408"/>
          </a:xfrm>
          <a:prstGeom prst="wedgeRoundRectCallout">
            <a:avLst>
              <a:gd name="adj1" fmla="val -54339"/>
              <a:gd name="adj2" fmla="val -23079"/>
              <a:gd name="adj3" fmla="val 16667"/>
            </a:avLst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rgbClr val="7030A0"/>
                </a:solidFill>
              </a:rPr>
              <a:t>Si scrive ordinatamente, magari con matita e ogni tanto si controlla la coerenza dei risultati</a:t>
            </a:r>
          </a:p>
          <a:p>
            <a:pPr algn="ctr"/>
            <a:r>
              <a:rPr lang="it-IT" b="1" dirty="0" smtClean="0">
                <a:solidFill>
                  <a:srgbClr val="7030A0"/>
                </a:solidFill>
              </a:rPr>
              <a:t>(per esempio valori e posizioni, quantità e dimensioni . . .)</a:t>
            </a:r>
            <a:endParaRPr lang="it-IT" b="1" dirty="0">
              <a:solidFill>
                <a:srgbClr val="7030A0"/>
              </a:solidFill>
            </a:endParaRPr>
          </a:p>
        </p:txBody>
      </p:sp>
      <p:sp>
        <p:nvSpPr>
          <p:cNvPr id="13" name="Fumetto 2 12"/>
          <p:cNvSpPr/>
          <p:nvPr/>
        </p:nvSpPr>
        <p:spPr>
          <a:xfrm>
            <a:off x="4139952" y="5229200"/>
            <a:ext cx="2808312" cy="1440160"/>
          </a:xfrm>
          <a:prstGeom prst="wedgeRoundRectCallout">
            <a:avLst>
              <a:gd name="adj1" fmla="val 624"/>
              <a:gd name="adj2" fmla="val -70630"/>
              <a:gd name="adj3" fmla="val 16667"/>
            </a:avLst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rgbClr val="7030A0"/>
                </a:solidFill>
              </a:rPr>
              <a:t>Alla fine non è male schematizzare il procedimento fatto nel tempo, in forma più sintetica e chiara.</a:t>
            </a:r>
            <a:endParaRPr lang="it-IT" b="1" dirty="0">
              <a:solidFill>
                <a:srgbClr val="7030A0"/>
              </a:solidFill>
            </a:endParaRPr>
          </a:p>
        </p:txBody>
      </p:sp>
      <p:sp>
        <p:nvSpPr>
          <p:cNvPr id="14" name="Fumetto 2 13"/>
          <p:cNvSpPr/>
          <p:nvPr/>
        </p:nvSpPr>
        <p:spPr>
          <a:xfrm>
            <a:off x="395536" y="3284984"/>
            <a:ext cx="1512168" cy="3168352"/>
          </a:xfrm>
          <a:prstGeom prst="wedgeRoundRectCallout">
            <a:avLst>
              <a:gd name="adj1" fmla="val 98831"/>
              <a:gd name="adj2" fmla="val 7986"/>
              <a:gd name="adj3" fmla="val 16667"/>
            </a:avLst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rgbClr val="7030A0"/>
                </a:solidFill>
              </a:rPr>
              <a:t>Si fa molto esercizio </a:t>
            </a:r>
            <a:endParaRPr lang="it-IT" b="1" dirty="0">
              <a:solidFill>
                <a:srgbClr val="7030A0"/>
              </a:solidFill>
            </a:endParaRPr>
          </a:p>
        </p:txBody>
      </p:sp>
      <p:pic>
        <p:nvPicPr>
          <p:cNvPr id="15" name="Immagine 14" descr="freccia014.gif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801100" y="5589240"/>
            <a:ext cx="342900" cy="3333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7" dur="5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0"/>
                            </p:stCondLst>
                            <p:childTnLst>
                              <p:par>
                                <p:cTn id="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500"/>
                            </p:stCondLst>
                            <p:childTnLst>
                              <p:par>
                                <p:cTn id="13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500"/>
                            </p:stCondLst>
                            <p:childTnLst>
                              <p:par>
                                <p:cTn id="21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7000"/>
                            </p:stCondLst>
                            <p:childTnLst>
                              <p:par>
                                <p:cTn id="2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7500"/>
                            </p:stCondLst>
                            <p:childTnLst>
                              <p:par>
                                <p:cTn id="2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3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500"/>
                            </p:stCondLst>
                            <p:childTnLst>
                              <p:par>
                                <p:cTn id="3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3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3500"/>
                            </p:stCondLst>
                            <p:childTnLst>
                              <p:par>
                                <p:cTn id="37" presetID="3" presetClass="entr" presetSubtype="5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9" dur="3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1500"/>
                            </p:stCondLst>
                            <p:childTnLst>
                              <p:par>
                                <p:cTn id="4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3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4500"/>
                            </p:stCondLst>
                            <p:childTnLst>
                              <p:par>
                                <p:cTn id="4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3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7500"/>
                            </p:stCondLst>
                            <p:childTnLst>
                              <p:par>
                                <p:cTn id="49" presetID="13" presetClass="entr" presetSubtype="16" fill="hold" nodeType="afterEffect">
                                  <p:stCondLst>
                                    <p:cond delay="55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51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6" grpId="0" animBg="1"/>
      <p:bldP spid="7" grpId="0" animBg="1"/>
      <p:bldP spid="8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0" y="0"/>
            <a:ext cx="367761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5400" b="1" cap="none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Un esempio</a:t>
            </a:r>
            <a:endParaRPr lang="it-IT" sz="5400" b="1" cap="none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3851920" y="188640"/>
            <a:ext cx="52920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Se devo disegnare un triangolo associato ad un grafico cartesiano, devo saper disegnare le coordinate dei suoi punti e scegliere opportuna unità di misura</a:t>
            </a:r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0" y="1340768"/>
            <a:ext cx="52920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Se mi chiede di calcolare perimetro e area, oppure le coordinate del baricentro o del circocentro , mi occorrono molte nozioni . . .</a:t>
            </a:r>
            <a:endParaRPr lang="it-IT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3635896" y="2204864"/>
            <a:ext cx="52920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Devo ricordarmi di come si calcolano le distanze fra due punti, il punto medio di un segmento, la formula per il calcolo del baricentro e del circocentro, il calcolo di un altezza . . . . </a:t>
            </a:r>
            <a:endParaRPr lang="it-IT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251520" y="3429000"/>
            <a:ext cx="52920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In poche parole una grande quantità di nozioni e di formule dirette e inverse, più il calcolo ( sia benedetta la calcolatrice . . .) . . . </a:t>
            </a:r>
            <a:endParaRPr lang="it-IT" dirty="0"/>
          </a:p>
        </p:txBody>
      </p:sp>
      <p:pic>
        <p:nvPicPr>
          <p:cNvPr id="7" name="Immagine 6" descr="pioggia%20di%20stelle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08104" y="3356992"/>
            <a:ext cx="3409950" cy="2657475"/>
          </a:xfrm>
          <a:prstGeom prst="rect">
            <a:avLst/>
          </a:prstGeom>
        </p:spPr>
      </p:pic>
      <p:pic>
        <p:nvPicPr>
          <p:cNvPr id="8" name="Immagine 7" descr="Stella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508104" y="3356992"/>
            <a:ext cx="592460" cy="556912"/>
          </a:xfrm>
          <a:prstGeom prst="rect">
            <a:avLst/>
          </a:prstGeom>
        </p:spPr>
      </p:pic>
      <p:pic>
        <p:nvPicPr>
          <p:cNvPr id="9" name="Immagine 8" descr="Stella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372200" y="4077072"/>
            <a:ext cx="592460" cy="556912"/>
          </a:xfrm>
          <a:prstGeom prst="rect">
            <a:avLst/>
          </a:prstGeom>
        </p:spPr>
      </p:pic>
      <p:pic>
        <p:nvPicPr>
          <p:cNvPr id="10" name="Immagine 9" descr="Stella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940152" y="4869160"/>
            <a:ext cx="592460" cy="556912"/>
          </a:xfrm>
          <a:prstGeom prst="rect">
            <a:avLst/>
          </a:prstGeom>
        </p:spPr>
      </p:pic>
      <p:pic>
        <p:nvPicPr>
          <p:cNvPr id="11" name="Immagine 10" descr="Stella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68344" y="5013176"/>
            <a:ext cx="592460" cy="556912"/>
          </a:xfrm>
          <a:prstGeom prst="rect">
            <a:avLst/>
          </a:prstGeom>
        </p:spPr>
      </p:pic>
      <p:pic>
        <p:nvPicPr>
          <p:cNvPr id="12" name="Immagine 11" descr="freccia014.gif">
            <a:hlinkClick r:id="rId4" action="ppaction://hlinksldjump"/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8532440" y="6237312"/>
            <a:ext cx="342900" cy="3333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7" presetClass="entr" presetSubtype="0" fill="hold" nodeType="afterEffect">
                                  <p:stCondLst>
                                    <p:cond delay="25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9780"/>
                            </p:stCondLst>
                            <p:childTnLst>
                              <p:par>
                                <p:cTn id="15" presetID="27" presetClass="entr" presetSubtype="0" fill="hold" nodeType="afterEffect">
                                  <p:stCondLst>
                                    <p:cond delay="10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" dur="8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" dur="8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8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180"/>
                            </p:stCondLst>
                            <p:childTnLst>
                              <p:par>
                                <p:cTn id="21" presetID="27" presetClass="entr" presetSubtype="0" fill="hold" nodeType="afterEffect">
                                  <p:stCondLst>
                                    <p:cond delay="25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3" dur="8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4" dur="8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8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3800"/>
                            </p:stCondLst>
                            <p:childTnLst>
                              <p:par>
                                <p:cTn id="27" presetID="27" presetClass="entr" presetSubtype="0" fill="hold" nodeType="afterEffect">
                                  <p:stCondLst>
                                    <p:cond delay="25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9" dur="8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0" dur="8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" dur="8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0780"/>
                            </p:stCondLst>
                            <p:childTnLst>
                              <p:par>
                                <p:cTn id="33" presetID="1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3780"/>
                            </p:stCondLst>
                            <p:childTnLst>
                              <p:par>
                                <p:cTn id="4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34280"/>
                            </p:stCondLst>
                            <p:childTnLst>
                              <p:par>
                                <p:cTn id="4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34780"/>
                            </p:stCondLst>
                            <p:childTnLst>
                              <p:par>
                                <p:cTn id="5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35280"/>
                            </p:stCondLst>
                            <p:childTnLst>
                              <p:par>
                                <p:cTn id="5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35780"/>
                            </p:stCondLst>
                            <p:childTnLst>
                              <p:par>
                                <p:cTn id="60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82 0.01181 C -0.21198 0.08935 -0.4276 0.1669 -0.49774 0.20741 C -0.56788 0.24792 -0.43541 0.24722 -0.41719 0.25486 C -0.39896 0.2625 -0.39357 0.25741 -0.38819 0.25255 " pathEditMode="relative" rAng="0" ptsTypes="aaaA">
                                      <p:cBhvr>
                                        <p:cTn id="61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6" y="12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37780"/>
                            </p:stCondLst>
                            <p:childTnLst>
                              <p:par>
                                <p:cTn id="63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3246 0.02246 C -0.14601 0.06412 -0.32448 0.10579 -0.39497 0.12778 C -0.46545 0.14977 -0.39098 0.14931 -0.39011 0.15371 " pathEditMode="relative" rAng="0" ptsTypes="aaA">
                                      <p:cBhvr>
                                        <p:cTn id="6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9" y="6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39780"/>
                            </p:stCondLst>
                            <p:childTnLst>
                              <p:par>
                                <p:cTn id="66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487 0.02246 C -0.10399 0.00672 -0.21284 -0.00902 -0.25642 -0.00764 C -0.3 -0.00625 -0.27829 0.01227 -0.25642 0.03102 " pathEditMode="relative" rAng="0" ptsTypes="aaA">
                                      <p:cBhvr>
                                        <p:cTn id="6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2" y="-1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41780"/>
                            </p:stCondLst>
                            <p:childTnLst>
                              <p:par>
                                <p:cTn id="69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3386 0.01342 C -0.19063 0.04421 -0.3474 0.075 -0.40174 0.07361 C -0.45608 0.07222 -0.40799 0.03842 -0.35973 0.00486 " pathEditMode="relative" ptsTypes="aaA">
                                      <p:cBhvr>
                                        <p:cTn id="7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43780"/>
                            </p:stCondLst>
                            <p:childTnLst>
                              <p:par>
                                <p:cTn id="72" presetID="1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4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395536" y="404664"/>
            <a:ext cx="3528392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it-IT" sz="2400" dirty="0" smtClean="0"/>
              <a:t>Le formule </a:t>
            </a:r>
            <a:r>
              <a:rPr lang="it-IT" dirty="0" smtClean="0"/>
              <a:t>che mi servono</a:t>
            </a:r>
            <a:endParaRPr lang="it-IT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395536" y="1772816"/>
            <a:ext cx="3528392" cy="46166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it-IT" sz="2400" dirty="0" smtClean="0"/>
              <a:t>Il disegno </a:t>
            </a:r>
            <a:r>
              <a:rPr lang="it-IT" dirty="0" smtClean="0"/>
              <a:t>da fare</a:t>
            </a:r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395536" y="3212976"/>
            <a:ext cx="3600400" cy="46166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it-IT" sz="2400" dirty="0" smtClean="0"/>
              <a:t>I calcoli </a:t>
            </a:r>
            <a:r>
              <a:rPr lang="it-IT" dirty="0" smtClean="0"/>
              <a:t>che svolgo</a:t>
            </a:r>
            <a:endParaRPr lang="it-IT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395536" y="4581128"/>
            <a:ext cx="3600400" cy="46166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it-IT" sz="2400" dirty="0" smtClean="0"/>
              <a:t>Il procedimento </a:t>
            </a:r>
            <a:r>
              <a:rPr lang="it-IT" dirty="0" smtClean="0"/>
              <a:t>che trascrivo</a:t>
            </a:r>
            <a:endParaRPr lang="it-IT" dirty="0"/>
          </a:p>
        </p:txBody>
      </p:sp>
      <p:pic>
        <p:nvPicPr>
          <p:cNvPr id="6" name="Immagine 5" descr="palloneVolle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427984" y="404664"/>
            <a:ext cx="547248" cy="547248"/>
          </a:xfrm>
          <a:prstGeom prst="rect">
            <a:avLst/>
          </a:prstGeom>
        </p:spPr>
      </p:pic>
      <p:pic>
        <p:nvPicPr>
          <p:cNvPr id="7" name="Immagine 6" descr="palloneVolle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427984" y="1772816"/>
            <a:ext cx="547248" cy="547248"/>
          </a:xfrm>
          <a:prstGeom prst="rect">
            <a:avLst/>
          </a:prstGeom>
        </p:spPr>
      </p:pic>
      <p:pic>
        <p:nvPicPr>
          <p:cNvPr id="8" name="Immagine 7" descr="palloneVolle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427984" y="3212976"/>
            <a:ext cx="547248" cy="547248"/>
          </a:xfrm>
          <a:prstGeom prst="rect">
            <a:avLst/>
          </a:prstGeom>
        </p:spPr>
      </p:pic>
      <p:pic>
        <p:nvPicPr>
          <p:cNvPr id="9" name="Immagine 8" descr="palloneVolle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499992" y="4581128"/>
            <a:ext cx="547248" cy="547248"/>
          </a:xfrm>
          <a:prstGeom prst="rect">
            <a:avLst/>
          </a:prstGeom>
        </p:spPr>
      </p:pic>
      <p:pic>
        <p:nvPicPr>
          <p:cNvPr id="10" name="Immagine 9" descr="freccia014.gif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532440" y="6237312"/>
            <a:ext cx="342900" cy="3333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3924 0.02801 C 0.06163 0.02315 0.08472 0.02292 0.10695 0.0301 C 0.10851 0.03148 0.11007 0.03334 0.11181 0.03449 C 0.11337 0.03542 0.11528 0.03519 0.11667 0.03658 C 0.12709 0.04769 0.11233 0.03982 0.12466 0.04514 C 0.12622 0.04653 0.1283 0.04746 0.12952 0.04954 C 0.13212 0.05347 0.13594 0.0625 0.13594 0.0625 C 0.13802 0.07385 0.14028 0.08542 0.14236 0.09676 C 0.14323 0.10116 0.14566 0.10972 0.14566 0.10972 C 0.14966 0.10139 0.15139 0.10023 0.15851 0.10324 C 0.16268 0.11065 0.16615 0.11621 0.16823 0.12477 C 0.16962 0.14236 0.17222 0.15741 0.17622 0.17431 C 0.17847 0.1838 0.17691 0.1882 0.18438 0.19144 C 0.19167 0.18519 0.19271 0.1882 0.20052 0.19144 C 0.2092 0.19954 0.21181 0.21065 0.21493 0.22385 C 0.2165 0.23033 0.21979 0.24306 0.21979 0.24306 C 0.22032 0.25533 0.22049 0.26736 0.22136 0.27963 C 0.22153 0.28264 0.22101 0.28727 0.22309 0.2882 C 0.225 0.28889 0.22518 0.2838 0.22622 0.28172 C 0.23403 0.28542 0.23663 0.29352 0.23924 0.30324 C 0.23976 0.33542 0.23854 0.36783 0.2408 0.4 C 0.24097 0.40255 0.24375 0.39584 0.24566 0.39584 C 0.24983 0.39584 0.25521 0.40139 0.25851 0.4044 C 0.26302 0.41343 0.26216 0.41783 0.26823 0.42593 C 0.27118 0.43797 0.2724 0.45023 0.27466 0.4625 C 0.27518 0.47547 0.27379 0.48866 0.27622 0.50116 C 0.27674 0.50394 0.28091 0.50139 0.28264 0.50324 C 0.2875 0.50834 0.28611 0.51898 0.2875 0.52685 C 0.29254 0.55463 0.2875 0.58426 0.2875 0.61297 " pathEditMode="relative" ptsTypes="ffffffffffffffffffffffffffffA">
                                      <p:cBhvr>
                                        <p:cTn id="1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4000"/>
                            </p:stCondLst>
                            <p:childTnLst>
                              <p:par>
                                <p:cTn id="12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0.00023 C 0.00799 -0.00694 0.0165 -0.00926 0.02552 -0.01389 C 0.03716 -0.01944 0.0474 -0.025 0.06007 -0.02732 C 0.07535 -0.0338 0.06684 -0.03241 0.08594 -0.02963 C 0.08768 -0.02662 0.09306 -0.01551 0.09462 -0.01389 C 0.09792 -0.00995 0.10486 -0.0044 0.10486 -0.00417 C 0.10538 -0.00208 0.10625 0.00023 0.1066 0.00255 C 0.10729 0.00463 0.1066 0.00856 0.10851 0.00903 C 0.10938 0.00926 0.12292 -0.00093 0.12587 -0.00208 C 0.12969 -0.00139 0.13403 -0.00208 0.13785 0.00023 C 0.1467 0.00532 0.14966 0.03611 0.15139 0.04815 C 0.1533 0.04745 0.15538 0.04768 0.1566 0.04606 C 0.15816 0.04398 0.1566 0.03981 0.15851 0.03912 C 0.16163 0.03796 0.16528 0.04051 0.16893 0.04143 C 0.17691 0.04491 0.17917 0.04282 0.18438 0.05278 C 0.18854 0.06968 0.18681 0.06204 0.18959 0.07569 C 0.19028 0.08333 0.18872 0.0919 0.19132 0.09884 C 0.19236 0.10185 0.19653 0.09884 0.19827 0.10093 C 0.19983 0.10324 0.19913 0.10694 0.19983 0.10995 C 0.19913 0.11921 0.19827 0.12847 0.19827 0.13773 C 0.19827 0.14213 0.19775 0.14792 0.19983 0.15116 C 0.20226 0.15486 0.21025 0.15579 0.21025 0.15625 C 0.21719 0.16968 0.21163 0.18333 0.20504 0.19491 C 0.20313 0.20347 0.19913 0.20995 0.19653 0.21782 C 0.19323 0.22708 0.19288 0.23241 0.18629 0.23843 C 0.18507 0.2412 0.18368 0.24444 0.18247 0.24722 C 0.1816 0.25 0.17778 0.25231 0.17917 0.2544 C 0.18091 0.25625 0.18247 0.25116 0.18438 0.25 C 0.19045 0.24583 0.19688 0.24259 0.20347 0.24074 C 0.23316 0.24537 0.22361 0.24815 0.22066 0.30231 C 0.22049 0.30463 0.21962 0.30718 0.21893 0.30926 C 0.21962 0.31157 0.21893 0.31551 0.22066 0.31643 C 0.22275 0.31713 0.22396 0.31296 0.22604 0.31181 C 0.22761 0.31088 0.22934 0.30995 0.23108 0.30926 C 0.25365 0.31574 0.24688 0.30648 0.24479 0.34815 C 0.24653 0.34884 0.24966 0.34815 0.25 0.35093 C 0.25104 0.35926 0.24844 0.38866 0.24132 0.3963 C 0.23837 0.39954 0.2342 0.40046 0.23108 0.40301 C 0.22431 0.4162 0.22014 0.43356 0.23282 0.44444 C 0.22882 0.46065 0.23195 0.44143 0.23438 0.4581 C 0.23525 0.46343 0.23438 0.46875 0.23438 0.47454 " pathEditMode="relative" rAng="0" ptsTypes="ffffffffffffffffffffffffffffffffffffffffA">
                                      <p:cBhvr>
                                        <p:cTn id="1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7" y="22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000"/>
                            </p:stCondLst>
                            <p:childTnLst>
                              <p:par>
                                <p:cTn id="15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625 0.02037 C 0.00209 0.0132 0.00816 0.00371 0.01632 -0.00324 C 0.0224 -0.01666 0.0257 -0.0162 0.03247 -0.02708 C 0.03959 -0.03796 0.03403 -0.03426 0.04219 -0.03773 C 0.04323 -0.04074 0.04375 -0.04398 0.04532 -0.04629 C 0.04983 -0.05324 0.0599 -0.06574 0.0599 -0.06551 C 0.06268 -0.07708 0.07726 -0.09097 0.08247 -0.09791 C 0.08403 -0.1 0.08733 -0.10439 0.08733 -0.10416 C 0.09115 -0.11504 0.09722 -0.11967 0.10347 -0.12801 C 0.10608 -0.14213 0.11407 -0.15578 0.12275 -0.16458 C 0.12622 -0.17384 0.12934 -0.17824 0.13577 -0.18402 C 0.14323 -0.19768 0.15695 -0.21273 0.16962 -0.21828 C 0.17552 -0.22639 0.17917 -0.22916 0.18733 -0.23333 C 0.19462 -0.2412 0.20243 -0.25092 0.21146 -0.25486 C 0.22448 -0.26666 0.23993 -0.275 0.25504 -0.28078 C 0.26163 -0.28634 0.26858 -0.28889 0.27604 -0.29143 C 0.28611 -0.29838 0.29549 -0.3 0.3066 -0.30231 C 0.3158 -0.30162 0.325 -0.30185 0.33403 -0.3 C 0.33594 -0.29953 0.33716 -0.29676 0.33889 -0.29583 C 0.34202 -0.29398 0.34861 -0.29143 0.34861 -0.2912 C 0.35365 -0.28264 0.3592 -0.27384 0.36476 -0.26574 C 0.36841 -0.26041 0.37604 -0.25069 0.37604 -0.25046 C 0.379 -0.23865 0.38229 -0.22916 0.38889 -0.22037 C 0.39132 -0.21088 0.39288 -0.20277 0.39705 -0.19467 C 0.39688 -0.19027 0.39462 -0.14676 0.39375 -0.13865 C 0.39306 -0.13148 0.38577 -0.11944 0.38577 -0.11921 C 0.3816 -0.0993 0.3875 -0.1206 0.37917 -0.10648 C 0.37813 -0.10463 0.37847 -0.10208 0.37761 -0.1 C 0.37344 -0.09004 0.36858 -0.08055 0.36146 -0.0743 C 0.35157 -0.0537 0.34479 -0.05856 0.33091 -0.05069 C 0.31875 -0.04375 0.33038 -0.04791 0.31476 -0.04421 C 0.29254 -0.03356 0.27032 -0.0287 0.24705 -0.02268 C 0.24045 -0.01666 0.23351 -0.01504 0.22604 -0.01203 C 0.2217 -0.00972 0.21302 -0.00555 0.21302 -0.00532 C 0.20104 0.00602 0.18802 0.01505 0.17761 0.02894 C 0.16945 0.03982 0.16181 0.05486 0.15504 0.0676 C 0.15209 0.07963 0.14879 0.08912 0.14219 0.09769 C 0.13993 0.10579 0.13611 0.10695 0.13403 0.11505 C 0.13299 0.11945 0.13091 0.12801 0.13091 0.12824 C 0.13351 0.14537 0.13316 0.16644 0.14045 0.18172 C 0.14254 0.19236 0.14323 0.20186 0.14705 0.21181 C 0.14809 0.21875 0.15191 0.23542 0.15504 0.2419 C 0.16302 0.25811 0.15712 0.23912 0.16302 0.25486 C 0.16615 0.26273 0.16771 0.26736 0.17275 0.27408 C 0.17587 0.28704 0.17743 0.27593 0.18091 0.28912 C 0.18195 0.30255 0.18334 0.31297 0.18577 0.3257 C 0.18733 0.33357 0.18629 0.33357 0.18889 0.3301 " pathEditMode="relative" rAng="0" ptsTypes="ffffffffffffffffffffffffffffffffffffffffffffffA">
                                      <p:cBhvr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2" y="-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8000"/>
                            </p:stCondLst>
                            <p:childTnLst>
                              <p:par>
                                <p:cTn id="18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3316 0.03218 C 0.04288 0.01921 0.04705 0.01806 0.05903 0.01296 C 0.06927 0.01366 0.07951 0.01273 0.08958 0.01505 C 0.09566 0.01644 0.09705 0.03472 0.0993 0.04074 C 0.09826 0.06921 0.09739 0.09676 0.09444 0.12477 C 0.09375 0.13125 0.09184 0.14051 0.08958 0.1463 C 0.08871 0.14861 0.08437 0.15255 0.08628 0.15255 C 0.08854 0.15255 0.08941 0.14815 0.09114 0.1463 C 0.09601 0.14097 0.10121 0.13588 0.10729 0.13333 C 0.11302 0.12801 0.1151 0.12616 0.12187 0.12894 C 0.12951 0.13912 0.13055 0.14792 0.13316 0.16134 C 0.13403 0.16574 0.13524 0.16991 0.13628 0.17407 C 0.1368 0.17616 0.13802 0.18056 0.13802 0.18079 C 0.13958 0.1963 0.13958 0.19051 0.13958 0.19769 " pathEditMode="relative" rAng="0" ptsTypes="fffffffffffffA">
                                      <p:cBhvr>
                                        <p:cTn id="1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3" y="7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ttangolo arrotondato 40"/>
          <p:cNvSpPr/>
          <p:nvPr/>
        </p:nvSpPr>
        <p:spPr>
          <a:xfrm>
            <a:off x="6732240" y="2276872"/>
            <a:ext cx="2411760" cy="288032"/>
          </a:xfrm>
          <a:prstGeom prst="roundRect">
            <a:avLst/>
          </a:prstGeom>
          <a:solidFill>
            <a:srgbClr val="FFC000">
              <a:alpha val="22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0" name="Rettangolo 39"/>
          <p:cNvSpPr/>
          <p:nvPr/>
        </p:nvSpPr>
        <p:spPr>
          <a:xfrm>
            <a:off x="6588224" y="692696"/>
            <a:ext cx="2555776" cy="1080120"/>
          </a:xfrm>
          <a:prstGeom prst="rect">
            <a:avLst/>
          </a:prstGeom>
          <a:solidFill>
            <a:srgbClr val="FFC000">
              <a:alpha val="50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9" name="Rettangolo 38"/>
          <p:cNvSpPr/>
          <p:nvPr/>
        </p:nvSpPr>
        <p:spPr>
          <a:xfrm>
            <a:off x="1691680" y="692696"/>
            <a:ext cx="2880320" cy="864096"/>
          </a:xfrm>
          <a:prstGeom prst="rect">
            <a:avLst/>
          </a:prstGeom>
          <a:solidFill>
            <a:schemeClr val="tx1"/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8" name="Rettangolo arrotondato 37"/>
          <p:cNvSpPr/>
          <p:nvPr/>
        </p:nvSpPr>
        <p:spPr>
          <a:xfrm>
            <a:off x="4139952" y="2276872"/>
            <a:ext cx="2232248" cy="216024"/>
          </a:xfrm>
          <a:prstGeom prst="roundRect">
            <a:avLst/>
          </a:prstGeom>
          <a:solidFill>
            <a:schemeClr val="tx1"/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>
              <a:solidFill>
                <a:schemeClr val="bg1"/>
              </a:solidFill>
            </a:endParaRPr>
          </a:p>
        </p:txBody>
      </p:sp>
      <p:sp>
        <p:nvSpPr>
          <p:cNvPr id="37" name="Rettangolo arrotondato 36"/>
          <p:cNvSpPr/>
          <p:nvPr/>
        </p:nvSpPr>
        <p:spPr>
          <a:xfrm>
            <a:off x="5364088" y="2564904"/>
            <a:ext cx="1512168" cy="216024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5" name="Rettangolo 24"/>
          <p:cNvSpPr/>
          <p:nvPr/>
        </p:nvSpPr>
        <p:spPr>
          <a:xfrm>
            <a:off x="4644008" y="836712"/>
            <a:ext cx="1872208" cy="936104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6" name="Rettangolo arrotondato 35"/>
          <p:cNvSpPr/>
          <p:nvPr/>
        </p:nvSpPr>
        <p:spPr>
          <a:xfrm>
            <a:off x="6588224" y="1988840"/>
            <a:ext cx="2304256" cy="216024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5" name="Rettangolo 34"/>
          <p:cNvSpPr/>
          <p:nvPr/>
        </p:nvSpPr>
        <p:spPr>
          <a:xfrm>
            <a:off x="6948264" y="0"/>
            <a:ext cx="2195736" cy="62068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4" name="Rettangolo 33"/>
          <p:cNvSpPr/>
          <p:nvPr/>
        </p:nvSpPr>
        <p:spPr>
          <a:xfrm>
            <a:off x="3851920" y="0"/>
            <a:ext cx="2880320" cy="692696"/>
          </a:xfrm>
          <a:prstGeom prst="rect">
            <a:avLst/>
          </a:prstGeom>
          <a:solidFill>
            <a:srgbClr val="FFFF00"/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3" name="Rettangolo arrotondato 32"/>
          <p:cNvSpPr/>
          <p:nvPr/>
        </p:nvSpPr>
        <p:spPr>
          <a:xfrm>
            <a:off x="1835696" y="2780928"/>
            <a:ext cx="2520280" cy="288032"/>
          </a:xfrm>
          <a:prstGeom prst="roundRect">
            <a:avLst/>
          </a:prstGeom>
          <a:solidFill>
            <a:srgbClr val="FFFF00"/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1" name="Rettangolo 30"/>
          <p:cNvSpPr/>
          <p:nvPr/>
        </p:nvSpPr>
        <p:spPr>
          <a:xfrm>
            <a:off x="1619672" y="0"/>
            <a:ext cx="2088232" cy="476672"/>
          </a:xfrm>
          <a:prstGeom prst="rect">
            <a:avLst/>
          </a:prstGeom>
          <a:solidFill>
            <a:srgbClr val="FFFF00"/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0" name="Rettangolo arrotondato 29"/>
          <p:cNvSpPr/>
          <p:nvPr/>
        </p:nvSpPr>
        <p:spPr>
          <a:xfrm>
            <a:off x="1835696" y="1844824"/>
            <a:ext cx="2232248" cy="792088"/>
          </a:xfrm>
          <a:prstGeom prst="roundRect">
            <a:avLst/>
          </a:prstGeom>
          <a:solidFill>
            <a:srgbClr val="FFFF00"/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" name="Rettangolo 13"/>
          <p:cNvSpPr/>
          <p:nvPr/>
        </p:nvSpPr>
        <p:spPr>
          <a:xfrm>
            <a:off x="179512" y="764704"/>
            <a:ext cx="1368152" cy="57606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9" name="Rettangolo arrotondato 28"/>
          <p:cNvSpPr/>
          <p:nvPr/>
        </p:nvSpPr>
        <p:spPr>
          <a:xfrm>
            <a:off x="0" y="1916832"/>
            <a:ext cx="1835696" cy="36004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aphicFrame>
        <p:nvGraphicFramePr>
          <p:cNvPr id="2" name="Tabella 1"/>
          <p:cNvGraphicFramePr>
            <a:graphicFrameLocks noGrp="1"/>
          </p:cNvGraphicFramePr>
          <p:nvPr/>
        </p:nvGraphicFramePr>
        <p:xfrm>
          <a:off x="0" y="0"/>
          <a:ext cx="9144000" cy="73037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0"/>
              </a:tblGrid>
              <a:tr h="3068960">
                <a:tc>
                  <a:txBody>
                    <a:bodyPr/>
                    <a:lstStyle/>
                    <a:p>
                      <a:r>
                        <a:rPr lang="it-IT" dirty="0" smtClean="0">
                          <a:solidFill>
                            <a:schemeClr val="tx1"/>
                          </a:solidFill>
                        </a:rPr>
                        <a:t>FORMULE</a:t>
                      </a:r>
                      <a:r>
                        <a:rPr lang="it-IT" baseline="0" dirty="0" smtClean="0">
                          <a:solidFill>
                            <a:schemeClr val="tx1"/>
                          </a:solidFill>
                        </a:rPr>
                        <a:t> utili : ( x </a:t>
                      </a:r>
                      <a:r>
                        <a:rPr lang="it-IT" baseline="-25000" dirty="0" smtClean="0">
                          <a:solidFill>
                            <a:schemeClr val="tx1"/>
                          </a:solidFill>
                        </a:rPr>
                        <a:t>2 </a:t>
                      </a:r>
                      <a:r>
                        <a:rPr lang="it-IT" baseline="0" dirty="0" smtClean="0">
                          <a:solidFill>
                            <a:schemeClr val="tx1"/>
                          </a:solidFill>
                        </a:rPr>
                        <a:t> - x </a:t>
                      </a:r>
                      <a:r>
                        <a:rPr lang="it-IT" baseline="-25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it-IT" baseline="0" dirty="0" smtClean="0">
                          <a:solidFill>
                            <a:schemeClr val="tx1"/>
                          </a:solidFill>
                        </a:rPr>
                        <a:t> )    ( y </a:t>
                      </a:r>
                      <a:r>
                        <a:rPr lang="it-IT" baseline="-25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it-IT" baseline="0" dirty="0" smtClean="0">
                          <a:solidFill>
                            <a:schemeClr val="tx1"/>
                          </a:solidFill>
                        </a:rPr>
                        <a:t> – y </a:t>
                      </a:r>
                      <a:r>
                        <a:rPr lang="it-IT" baseline="-25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it-IT" baseline="0" dirty="0" smtClean="0">
                          <a:solidFill>
                            <a:schemeClr val="tx1"/>
                          </a:solidFill>
                        </a:rPr>
                        <a:t>) </a:t>
                      </a:r>
                      <a:r>
                        <a:rPr lang="it-IT" baseline="-25000" dirty="0" smtClean="0">
                          <a:solidFill>
                            <a:schemeClr val="tx1"/>
                          </a:solidFill>
                        </a:rPr>
                        <a:t>                                                                                                     </a:t>
                      </a:r>
                      <a:r>
                        <a:rPr lang="it-IT" baseline="0" dirty="0" smtClean="0">
                          <a:solidFill>
                            <a:schemeClr val="tx1"/>
                          </a:solidFill>
                        </a:rPr>
                        <a:t>x </a:t>
                      </a:r>
                      <a:r>
                        <a:rPr lang="it-IT" baseline="-25000" dirty="0" smtClean="0">
                          <a:solidFill>
                            <a:schemeClr val="tx1"/>
                          </a:solidFill>
                        </a:rPr>
                        <a:t>1 +</a:t>
                      </a:r>
                      <a:r>
                        <a:rPr lang="it-IT" baseline="0" dirty="0" smtClean="0">
                          <a:solidFill>
                            <a:schemeClr val="tx1"/>
                          </a:solidFill>
                        </a:rPr>
                        <a:t> x </a:t>
                      </a:r>
                      <a:r>
                        <a:rPr lang="it-IT" baseline="-25000" dirty="0" smtClean="0">
                          <a:solidFill>
                            <a:schemeClr val="tx1"/>
                          </a:solidFill>
                        </a:rPr>
                        <a:t>2    </a:t>
                      </a:r>
                      <a:r>
                        <a:rPr lang="it-IT" baseline="0" dirty="0" smtClean="0">
                          <a:solidFill>
                            <a:schemeClr val="tx1"/>
                          </a:solidFill>
                        </a:rPr>
                        <a:t>   y </a:t>
                      </a:r>
                      <a:r>
                        <a:rPr lang="it-IT" baseline="-25000" dirty="0" smtClean="0">
                          <a:solidFill>
                            <a:schemeClr val="tx1"/>
                          </a:solidFill>
                        </a:rPr>
                        <a:t>1 +</a:t>
                      </a:r>
                      <a:r>
                        <a:rPr lang="it-IT" baseline="0" dirty="0" smtClean="0">
                          <a:solidFill>
                            <a:schemeClr val="tx1"/>
                          </a:solidFill>
                        </a:rPr>
                        <a:t> y </a:t>
                      </a:r>
                      <a:r>
                        <a:rPr lang="it-IT" baseline="-25000" dirty="0" smtClean="0">
                          <a:solidFill>
                            <a:schemeClr val="tx1"/>
                          </a:solidFill>
                        </a:rPr>
                        <a:t>2 </a:t>
                      </a:r>
                    </a:p>
                    <a:p>
                      <a:r>
                        <a:rPr lang="it-IT" baseline="0" dirty="0" smtClean="0">
                          <a:solidFill>
                            <a:schemeClr val="tx1"/>
                          </a:solidFill>
                        </a:rPr>
                        <a:t>                                                                                  ( x </a:t>
                      </a:r>
                      <a:r>
                        <a:rPr lang="it-IT" baseline="-25000" dirty="0" smtClean="0">
                          <a:solidFill>
                            <a:schemeClr val="tx1"/>
                          </a:solidFill>
                        </a:rPr>
                        <a:t>2 </a:t>
                      </a:r>
                      <a:r>
                        <a:rPr lang="it-IT" baseline="0" dirty="0" smtClean="0">
                          <a:solidFill>
                            <a:schemeClr val="tx1"/>
                          </a:solidFill>
                        </a:rPr>
                        <a:t>– x </a:t>
                      </a:r>
                      <a:r>
                        <a:rPr lang="it-IT" baseline="-25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it-IT" baseline="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r>
                        <a:rPr lang="it-IT" baseline="30000" dirty="0" smtClean="0">
                          <a:solidFill>
                            <a:schemeClr val="tx1"/>
                          </a:solidFill>
                        </a:rPr>
                        <a:t>2 </a:t>
                      </a:r>
                      <a:r>
                        <a:rPr lang="it-IT" baseline="0" dirty="0" smtClean="0">
                          <a:solidFill>
                            <a:schemeClr val="tx1"/>
                          </a:solidFill>
                        </a:rPr>
                        <a:t>+ ( y </a:t>
                      </a:r>
                      <a:r>
                        <a:rPr lang="it-IT" baseline="-25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it-IT" baseline="0" dirty="0" smtClean="0">
                          <a:solidFill>
                            <a:schemeClr val="tx1"/>
                          </a:solidFill>
                        </a:rPr>
                        <a:t> – y </a:t>
                      </a:r>
                      <a:r>
                        <a:rPr lang="it-IT" baseline="-25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it-IT" baseline="0" dirty="0" smtClean="0">
                          <a:solidFill>
                            <a:schemeClr val="tx1"/>
                          </a:solidFill>
                        </a:rPr>
                        <a:t> )</a:t>
                      </a:r>
                      <a:r>
                        <a:rPr lang="it-IT" baseline="30000" dirty="0" smtClean="0">
                          <a:solidFill>
                            <a:schemeClr val="tx1"/>
                          </a:solidFill>
                        </a:rPr>
                        <a:t> 2</a:t>
                      </a:r>
                      <a:r>
                        <a:rPr lang="it-IT" baseline="-25000" dirty="0" smtClean="0">
                          <a:solidFill>
                            <a:schemeClr val="tx1"/>
                          </a:solidFill>
                        </a:rPr>
                        <a:t>                        </a:t>
                      </a:r>
                      <a:r>
                        <a:rPr lang="it-IT" baseline="0" dirty="0" smtClean="0">
                          <a:solidFill>
                            <a:schemeClr val="tx1"/>
                          </a:solidFill>
                        </a:rPr>
                        <a:t>2                  2 </a:t>
                      </a:r>
                    </a:p>
                    <a:p>
                      <a:endParaRPr lang="it-IT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it-IT" baseline="0" dirty="0" smtClean="0">
                          <a:solidFill>
                            <a:schemeClr val="tx1"/>
                          </a:solidFill>
                        </a:rPr>
                        <a:t>  ax + by + c = 0      </a:t>
                      </a:r>
                      <a:r>
                        <a:rPr lang="it-IT" baseline="0" dirty="0" smtClean="0">
                          <a:solidFill>
                            <a:schemeClr val="bg1"/>
                          </a:solidFill>
                        </a:rPr>
                        <a:t>x </a:t>
                      </a:r>
                      <a:r>
                        <a:rPr lang="it-IT" baseline="-25000" dirty="0" smtClean="0">
                          <a:solidFill>
                            <a:schemeClr val="bg1"/>
                          </a:solidFill>
                        </a:rPr>
                        <a:t>A </a:t>
                      </a:r>
                      <a:r>
                        <a:rPr lang="it-IT" baseline="0" dirty="0" smtClean="0">
                          <a:solidFill>
                            <a:schemeClr val="bg1"/>
                          </a:solidFill>
                        </a:rPr>
                        <a:t>+ x </a:t>
                      </a:r>
                      <a:r>
                        <a:rPr lang="it-IT" baseline="-25000" dirty="0" smtClean="0">
                          <a:solidFill>
                            <a:schemeClr val="bg1"/>
                          </a:solidFill>
                        </a:rPr>
                        <a:t>B</a:t>
                      </a:r>
                      <a:r>
                        <a:rPr lang="it-IT" baseline="0" dirty="0" smtClean="0">
                          <a:solidFill>
                            <a:schemeClr val="bg1"/>
                          </a:solidFill>
                        </a:rPr>
                        <a:t> + x </a:t>
                      </a:r>
                      <a:r>
                        <a:rPr lang="it-IT" baseline="-25000" dirty="0" smtClean="0">
                          <a:solidFill>
                            <a:schemeClr val="bg1"/>
                          </a:solidFill>
                        </a:rPr>
                        <a:t>C</a:t>
                      </a:r>
                      <a:r>
                        <a:rPr lang="it-IT" baseline="0" dirty="0" smtClean="0">
                          <a:solidFill>
                            <a:schemeClr val="bg1"/>
                          </a:solidFill>
                        </a:rPr>
                        <a:t>     y </a:t>
                      </a:r>
                      <a:r>
                        <a:rPr lang="it-IT" baseline="-25000" dirty="0" smtClean="0">
                          <a:solidFill>
                            <a:schemeClr val="bg1"/>
                          </a:solidFill>
                        </a:rPr>
                        <a:t>A</a:t>
                      </a:r>
                      <a:r>
                        <a:rPr lang="it-IT" baseline="0" dirty="0" smtClean="0">
                          <a:solidFill>
                            <a:schemeClr val="bg1"/>
                          </a:solidFill>
                        </a:rPr>
                        <a:t> + y </a:t>
                      </a:r>
                      <a:r>
                        <a:rPr lang="it-IT" baseline="-25000" dirty="0" smtClean="0">
                          <a:solidFill>
                            <a:schemeClr val="bg1"/>
                          </a:solidFill>
                        </a:rPr>
                        <a:t>B</a:t>
                      </a:r>
                      <a:r>
                        <a:rPr lang="it-IT" baseline="0" dirty="0" smtClean="0">
                          <a:solidFill>
                            <a:schemeClr val="bg1"/>
                          </a:solidFill>
                        </a:rPr>
                        <a:t> + y </a:t>
                      </a:r>
                      <a:r>
                        <a:rPr lang="it-IT" baseline="-25000" smtClean="0">
                          <a:solidFill>
                            <a:schemeClr val="bg1"/>
                          </a:solidFill>
                        </a:rPr>
                        <a:t>C </a:t>
                      </a:r>
                      <a:r>
                        <a:rPr lang="it-IT" baseline="-25000" smtClean="0">
                          <a:solidFill>
                            <a:schemeClr val="tx1"/>
                          </a:solidFill>
                        </a:rPr>
                        <a:t>           </a:t>
                      </a:r>
                      <a:r>
                        <a:rPr lang="it-IT" baseline="0" dirty="0" smtClean="0">
                          <a:solidFill>
                            <a:schemeClr val="tx1"/>
                          </a:solidFill>
                        </a:rPr>
                        <a:t>ax + by + </a:t>
                      </a:r>
                      <a:r>
                        <a:rPr lang="it-IT" baseline="0" smtClean="0">
                          <a:solidFill>
                            <a:schemeClr val="tx1"/>
                          </a:solidFill>
                        </a:rPr>
                        <a:t>c                 </a:t>
                      </a:r>
                      <a:r>
                        <a:rPr lang="it-IT" sz="1400" baseline="0" smtClean="0">
                          <a:solidFill>
                            <a:schemeClr val="tx1"/>
                          </a:solidFill>
                        </a:rPr>
                        <a:t>espressione </a:t>
                      </a:r>
                      <a:r>
                        <a:rPr lang="it-IT" baseline="0" dirty="0" smtClean="0">
                          <a:solidFill>
                            <a:schemeClr val="tx1"/>
                          </a:solidFill>
                        </a:rPr>
                        <a:t>C = </a:t>
                      </a:r>
                      <a:r>
                        <a:rPr lang="it-IT" sz="1400" baseline="0" dirty="0" smtClean="0">
                          <a:solidFill>
                            <a:schemeClr val="tx1"/>
                          </a:solidFill>
                        </a:rPr>
                        <a:t>espressione </a:t>
                      </a:r>
                      <a:r>
                        <a:rPr lang="it-IT" sz="1800" baseline="0" dirty="0" smtClean="0">
                          <a:solidFill>
                            <a:schemeClr val="tx1"/>
                          </a:solidFill>
                        </a:rPr>
                        <a:t>A </a:t>
                      </a:r>
                      <a:r>
                        <a:rPr lang="it-IT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it-IT" baseline="-2500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it-IT" baseline="-25000" dirty="0" smtClean="0">
                          <a:solidFill>
                            <a:schemeClr val="bg1"/>
                          </a:solidFill>
                        </a:rPr>
                        <a:t>                                                              </a:t>
                      </a:r>
                      <a:r>
                        <a:rPr lang="it-IT" baseline="0" dirty="0" smtClean="0">
                          <a:solidFill>
                            <a:schemeClr val="bg1"/>
                          </a:solidFill>
                        </a:rPr>
                        <a:t>3                           3                       </a:t>
                      </a:r>
                    </a:p>
                    <a:p>
                      <a:r>
                        <a:rPr lang="it-IT" baseline="0" dirty="0" smtClean="0">
                          <a:solidFill>
                            <a:schemeClr val="tx1"/>
                          </a:solidFill>
                        </a:rPr>
                        <a:t>                                                                                                a</a:t>
                      </a:r>
                      <a:r>
                        <a:rPr lang="it-IT" baseline="30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it-IT" baseline="0" dirty="0" smtClean="0">
                          <a:solidFill>
                            <a:schemeClr val="tx1"/>
                          </a:solidFill>
                        </a:rPr>
                        <a:t>  + b</a:t>
                      </a:r>
                      <a:r>
                        <a:rPr lang="it-IT" baseline="30000" dirty="0" smtClean="0">
                          <a:solidFill>
                            <a:schemeClr val="tx1"/>
                          </a:solidFill>
                        </a:rPr>
                        <a:t>2                          </a:t>
                      </a:r>
                      <a:r>
                        <a:rPr lang="it-IT" sz="1400" baseline="0" dirty="0" smtClean="0">
                          <a:solidFill>
                            <a:schemeClr val="tx1"/>
                          </a:solidFill>
                        </a:rPr>
                        <a:t>espressione</a:t>
                      </a:r>
                      <a:r>
                        <a:rPr lang="it-IT" sz="1800" baseline="0" dirty="0" smtClean="0">
                          <a:solidFill>
                            <a:schemeClr val="tx1"/>
                          </a:solidFill>
                        </a:rPr>
                        <a:t> B = </a:t>
                      </a:r>
                      <a:r>
                        <a:rPr lang="it-IT" sz="1400" baseline="0" dirty="0" smtClean="0">
                          <a:solidFill>
                            <a:schemeClr val="tx1"/>
                          </a:solidFill>
                        </a:rPr>
                        <a:t>espressione </a:t>
                      </a:r>
                      <a:r>
                        <a:rPr lang="it-IT" sz="1800" baseline="0" dirty="0" smtClean="0">
                          <a:solidFill>
                            <a:schemeClr val="tx1"/>
                          </a:solidFill>
                        </a:rPr>
                        <a:t>A </a:t>
                      </a:r>
                      <a:endParaRPr lang="it-IT" sz="1400" baseline="30000" dirty="0"/>
                    </a:p>
                  </a:txBody>
                  <a:tcPr>
                    <a:noFill/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algn="l"/>
                      <a:r>
                        <a:rPr lang="it-IT" b="1" baseline="0" dirty="0" smtClean="0"/>
                        <a:t> GRAFICO                                           </a:t>
                      </a:r>
                      <a:r>
                        <a:rPr lang="it-IT" b="1" baseline="0" dirty="0" smtClean="0">
                          <a:hlinkClick r:id="rId2" action="ppaction://hlinksldjump"/>
                        </a:rPr>
                        <a:t>vedi il grafico cartesiano</a:t>
                      </a:r>
                      <a:endParaRPr lang="it-IT" b="1" dirty="0"/>
                    </a:p>
                  </a:txBody>
                  <a:tcPr>
                    <a:gradFill>
                      <a:gsLst>
                        <a:gs pos="0">
                          <a:srgbClr val="5E9EFF">
                            <a:alpha val="3000"/>
                          </a:srgbClr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</a:tr>
              <a:tr h="2088232"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r>
                        <a:rPr lang="it-IT" b="1" dirty="0" smtClean="0"/>
                        <a:t>Calcoli :. </a:t>
                      </a:r>
                      <a:r>
                        <a:rPr lang="it-IT" dirty="0" smtClean="0"/>
                        <a:t>. . </a:t>
                      </a:r>
                      <a:endParaRPr lang="it-IT" dirty="0"/>
                    </a:p>
                  </a:txBody>
                  <a:tcPr>
                    <a:blipFill dpi="0" rotWithShape="1">
                      <a:blip r:embed="rId3">
                        <a:alphaModFix amt="49000"/>
                      </a:blip>
                      <a:srcRect/>
                      <a:tile tx="0" ty="0" sx="100000" sy="100000" flip="none" algn="tl"/>
                    </a:blipFill>
                  </a:tcPr>
                </a:tc>
              </a:tr>
              <a:tr h="1714500">
                <a:tc>
                  <a:txBody>
                    <a:bodyPr/>
                    <a:lstStyle/>
                    <a:p>
                      <a:r>
                        <a:rPr lang="it-IT" b="1" dirty="0" smtClean="0"/>
                        <a:t>Procedimento: </a:t>
                      </a:r>
                      <a:r>
                        <a:rPr lang="it-IT" dirty="0" smtClean="0"/>
                        <a:t>Con le coppie di coordinate disegno il triangolo. Rispetto al punto di simmetria centrale disegno il contro-triangolo</a:t>
                      </a:r>
                      <a:r>
                        <a:rPr lang="it-IT" baseline="0" dirty="0" smtClean="0"/>
                        <a:t> congruente. Applico le formule per trovare il baricentro e il circocentro. Calcolo la lunghezza di un’ altezza sfruttando la distanza di un punto da una retta e poi uso la formula per l’ area del triangolo base per altezza diviso due . . .</a:t>
                      </a:r>
                      <a:endParaRPr lang="it-IT" dirty="0"/>
                    </a:p>
                  </a:txBody>
                  <a:tcPr>
                    <a:solidFill>
                      <a:schemeClr val="accent6">
                        <a:lumMod val="75000"/>
                        <a:alpha val="15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3" name="Immagine 2" descr="buzz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99592" y="3429000"/>
            <a:ext cx="8244408" cy="2304256"/>
          </a:xfrm>
          <a:prstGeom prst="rect">
            <a:avLst/>
          </a:prstGeom>
        </p:spPr>
      </p:pic>
      <p:sp>
        <p:nvSpPr>
          <p:cNvPr id="4" name="Figura a mano libera 3"/>
          <p:cNvSpPr/>
          <p:nvPr/>
        </p:nvSpPr>
        <p:spPr>
          <a:xfrm>
            <a:off x="3851920" y="188640"/>
            <a:ext cx="2304256" cy="360040"/>
          </a:xfrm>
          <a:custGeom>
            <a:avLst/>
            <a:gdLst>
              <a:gd name="connsiteX0" fmla="*/ 0 w 2105891"/>
              <a:gd name="connsiteY0" fmla="*/ 96982 h 401782"/>
              <a:gd name="connsiteX1" fmla="*/ 221673 w 2105891"/>
              <a:gd name="connsiteY1" fmla="*/ 110836 h 401782"/>
              <a:gd name="connsiteX2" fmla="*/ 249382 w 2105891"/>
              <a:gd name="connsiteY2" fmla="*/ 180109 h 401782"/>
              <a:gd name="connsiteX3" fmla="*/ 290946 w 2105891"/>
              <a:gd name="connsiteY3" fmla="*/ 235527 h 401782"/>
              <a:gd name="connsiteX4" fmla="*/ 332509 w 2105891"/>
              <a:gd name="connsiteY4" fmla="*/ 332509 h 401782"/>
              <a:gd name="connsiteX5" fmla="*/ 346364 w 2105891"/>
              <a:gd name="connsiteY5" fmla="*/ 401782 h 401782"/>
              <a:gd name="connsiteX6" fmla="*/ 374073 w 2105891"/>
              <a:gd name="connsiteY6" fmla="*/ 374072 h 401782"/>
              <a:gd name="connsiteX7" fmla="*/ 401782 w 2105891"/>
              <a:gd name="connsiteY7" fmla="*/ 221672 h 401782"/>
              <a:gd name="connsiteX8" fmla="*/ 429491 w 2105891"/>
              <a:gd name="connsiteY8" fmla="*/ 180109 h 401782"/>
              <a:gd name="connsiteX9" fmla="*/ 443346 w 2105891"/>
              <a:gd name="connsiteY9" fmla="*/ 138545 h 401782"/>
              <a:gd name="connsiteX10" fmla="*/ 457200 w 2105891"/>
              <a:gd name="connsiteY10" fmla="*/ 27709 h 401782"/>
              <a:gd name="connsiteX11" fmla="*/ 498764 w 2105891"/>
              <a:gd name="connsiteY11" fmla="*/ 13854 h 401782"/>
              <a:gd name="connsiteX12" fmla="*/ 1094509 w 2105891"/>
              <a:gd name="connsiteY12" fmla="*/ 0 h 401782"/>
              <a:gd name="connsiteX13" fmla="*/ 2105891 w 2105891"/>
              <a:gd name="connsiteY13" fmla="*/ 0 h 4017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2105891" h="401782">
                <a:moveTo>
                  <a:pt x="0" y="96982"/>
                </a:moveTo>
                <a:lnTo>
                  <a:pt x="221673" y="110836"/>
                </a:lnTo>
                <a:cubicBezTo>
                  <a:pt x="245267" y="118700"/>
                  <a:pt x="237304" y="158369"/>
                  <a:pt x="249382" y="180109"/>
                </a:cubicBezTo>
                <a:cubicBezTo>
                  <a:pt x="260596" y="200294"/>
                  <a:pt x="278708" y="215946"/>
                  <a:pt x="290946" y="235527"/>
                </a:cubicBezTo>
                <a:cubicBezTo>
                  <a:pt x="307469" y="261964"/>
                  <a:pt x="324652" y="301081"/>
                  <a:pt x="332509" y="332509"/>
                </a:cubicBezTo>
                <a:cubicBezTo>
                  <a:pt x="338220" y="355354"/>
                  <a:pt x="341746" y="378691"/>
                  <a:pt x="346364" y="401782"/>
                </a:cubicBezTo>
                <a:cubicBezTo>
                  <a:pt x="355600" y="392545"/>
                  <a:pt x="367353" y="385273"/>
                  <a:pt x="374073" y="374072"/>
                </a:cubicBezTo>
                <a:cubicBezTo>
                  <a:pt x="395928" y="337646"/>
                  <a:pt x="395735" y="243845"/>
                  <a:pt x="401782" y="221672"/>
                </a:cubicBezTo>
                <a:cubicBezTo>
                  <a:pt x="406163" y="205608"/>
                  <a:pt x="422044" y="195002"/>
                  <a:pt x="429491" y="180109"/>
                </a:cubicBezTo>
                <a:cubicBezTo>
                  <a:pt x="436022" y="167047"/>
                  <a:pt x="438728" y="152400"/>
                  <a:pt x="443346" y="138545"/>
                </a:cubicBezTo>
                <a:cubicBezTo>
                  <a:pt x="447964" y="101600"/>
                  <a:pt x="442078" y="61733"/>
                  <a:pt x="457200" y="27709"/>
                </a:cubicBezTo>
                <a:cubicBezTo>
                  <a:pt x="463131" y="14364"/>
                  <a:pt x="484174" y="14488"/>
                  <a:pt x="498764" y="13854"/>
                </a:cubicBezTo>
                <a:cubicBezTo>
                  <a:pt x="697212" y="5226"/>
                  <a:pt x="895881" y="1712"/>
                  <a:pt x="1094509" y="0"/>
                </a:cubicBezTo>
                <a:lnTo>
                  <a:pt x="2105891" y="0"/>
                </a:lnTo>
              </a:path>
            </a:pathLst>
          </a:cu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6" name="Connettore 1 5"/>
          <p:cNvCxnSpPr>
            <a:stCxn id="4" idx="13"/>
          </p:cNvCxnSpPr>
          <p:nvPr/>
        </p:nvCxnSpPr>
        <p:spPr>
          <a:xfrm>
            <a:off x="6156176" y="188640"/>
            <a:ext cx="50405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ttore 1 7"/>
          <p:cNvCxnSpPr/>
          <p:nvPr/>
        </p:nvCxnSpPr>
        <p:spPr>
          <a:xfrm>
            <a:off x="7164288" y="332656"/>
            <a:ext cx="72008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ttore 1 8"/>
          <p:cNvCxnSpPr/>
          <p:nvPr/>
        </p:nvCxnSpPr>
        <p:spPr>
          <a:xfrm>
            <a:off x="8028384" y="332656"/>
            <a:ext cx="86409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Arco 9"/>
          <p:cNvSpPr/>
          <p:nvPr/>
        </p:nvSpPr>
        <p:spPr>
          <a:xfrm rot="13733038">
            <a:off x="7001670" y="-6419"/>
            <a:ext cx="742724" cy="670508"/>
          </a:xfrm>
          <a:prstGeom prst="arc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Arco 10"/>
          <p:cNvSpPr/>
          <p:nvPr/>
        </p:nvSpPr>
        <p:spPr>
          <a:xfrm rot="3016530">
            <a:off x="8277447" y="-78779"/>
            <a:ext cx="742724" cy="670508"/>
          </a:xfrm>
          <a:prstGeom prst="arc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CasellaDiTesto 12"/>
          <p:cNvSpPr txBox="1"/>
          <p:nvPr/>
        </p:nvSpPr>
        <p:spPr>
          <a:xfrm>
            <a:off x="7812360" y="0"/>
            <a:ext cx="432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 smtClean="0"/>
              <a:t>;</a:t>
            </a:r>
            <a:endParaRPr lang="it-IT" sz="2400" b="1" dirty="0"/>
          </a:p>
        </p:txBody>
      </p:sp>
      <p:cxnSp>
        <p:nvCxnSpPr>
          <p:cNvPr id="15" name="Connettore 1 14"/>
          <p:cNvCxnSpPr/>
          <p:nvPr/>
        </p:nvCxnSpPr>
        <p:spPr>
          <a:xfrm>
            <a:off x="3203848" y="1196752"/>
            <a:ext cx="1224136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1 15"/>
          <p:cNvCxnSpPr/>
          <p:nvPr/>
        </p:nvCxnSpPr>
        <p:spPr>
          <a:xfrm>
            <a:off x="1835696" y="1196752"/>
            <a:ext cx="1080120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CasellaDiTesto 18"/>
          <p:cNvSpPr txBox="1"/>
          <p:nvPr/>
        </p:nvSpPr>
        <p:spPr>
          <a:xfrm>
            <a:off x="2915816" y="908720"/>
            <a:ext cx="432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 smtClean="0"/>
              <a:t>;</a:t>
            </a:r>
            <a:endParaRPr lang="it-IT" sz="2400" b="1" dirty="0"/>
          </a:p>
        </p:txBody>
      </p:sp>
      <p:sp>
        <p:nvSpPr>
          <p:cNvPr id="20" name="Arco 19"/>
          <p:cNvSpPr/>
          <p:nvPr/>
        </p:nvSpPr>
        <p:spPr>
          <a:xfrm rot="13733038">
            <a:off x="1673078" y="785668"/>
            <a:ext cx="742724" cy="670508"/>
          </a:xfrm>
          <a:prstGeom prst="arc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1" name="Arco 20"/>
          <p:cNvSpPr/>
          <p:nvPr/>
        </p:nvSpPr>
        <p:spPr>
          <a:xfrm rot="3016530">
            <a:off x="3831731" y="785317"/>
            <a:ext cx="742724" cy="670508"/>
          </a:xfrm>
          <a:prstGeom prst="arc">
            <a:avLst/>
          </a:prstGeom>
          <a:noFill/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2" name="Figura a mano libera 21"/>
          <p:cNvSpPr/>
          <p:nvPr/>
        </p:nvSpPr>
        <p:spPr>
          <a:xfrm>
            <a:off x="4788024" y="1268760"/>
            <a:ext cx="1152128" cy="360040"/>
          </a:xfrm>
          <a:custGeom>
            <a:avLst/>
            <a:gdLst>
              <a:gd name="connsiteX0" fmla="*/ 0 w 2105891"/>
              <a:gd name="connsiteY0" fmla="*/ 96982 h 401782"/>
              <a:gd name="connsiteX1" fmla="*/ 221673 w 2105891"/>
              <a:gd name="connsiteY1" fmla="*/ 110836 h 401782"/>
              <a:gd name="connsiteX2" fmla="*/ 249382 w 2105891"/>
              <a:gd name="connsiteY2" fmla="*/ 180109 h 401782"/>
              <a:gd name="connsiteX3" fmla="*/ 290946 w 2105891"/>
              <a:gd name="connsiteY3" fmla="*/ 235527 h 401782"/>
              <a:gd name="connsiteX4" fmla="*/ 332509 w 2105891"/>
              <a:gd name="connsiteY4" fmla="*/ 332509 h 401782"/>
              <a:gd name="connsiteX5" fmla="*/ 346364 w 2105891"/>
              <a:gd name="connsiteY5" fmla="*/ 401782 h 401782"/>
              <a:gd name="connsiteX6" fmla="*/ 374073 w 2105891"/>
              <a:gd name="connsiteY6" fmla="*/ 374072 h 401782"/>
              <a:gd name="connsiteX7" fmla="*/ 401782 w 2105891"/>
              <a:gd name="connsiteY7" fmla="*/ 221672 h 401782"/>
              <a:gd name="connsiteX8" fmla="*/ 429491 w 2105891"/>
              <a:gd name="connsiteY8" fmla="*/ 180109 h 401782"/>
              <a:gd name="connsiteX9" fmla="*/ 443346 w 2105891"/>
              <a:gd name="connsiteY9" fmla="*/ 138545 h 401782"/>
              <a:gd name="connsiteX10" fmla="*/ 457200 w 2105891"/>
              <a:gd name="connsiteY10" fmla="*/ 27709 h 401782"/>
              <a:gd name="connsiteX11" fmla="*/ 498764 w 2105891"/>
              <a:gd name="connsiteY11" fmla="*/ 13854 h 401782"/>
              <a:gd name="connsiteX12" fmla="*/ 1094509 w 2105891"/>
              <a:gd name="connsiteY12" fmla="*/ 0 h 401782"/>
              <a:gd name="connsiteX13" fmla="*/ 2105891 w 2105891"/>
              <a:gd name="connsiteY13" fmla="*/ 0 h 4017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2105891" h="401782">
                <a:moveTo>
                  <a:pt x="0" y="96982"/>
                </a:moveTo>
                <a:lnTo>
                  <a:pt x="221673" y="110836"/>
                </a:lnTo>
                <a:cubicBezTo>
                  <a:pt x="245267" y="118700"/>
                  <a:pt x="237304" y="158369"/>
                  <a:pt x="249382" y="180109"/>
                </a:cubicBezTo>
                <a:cubicBezTo>
                  <a:pt x="260596" y="200294"/>
                  <a:pt x="278708" y="215946"/>
                  <a:pt x="290946" y="235527"/>
                </a:cubicBezTo>
                <a:cubicBezTo>
                  <a:pt x="307469" y="261964"/>
                  <a:pt x="324652" y="301081"/>
                  <a:pt x="332509" y="332509"/>
                </a:cubicBezTo>
                <a:cubicBezTo>
                  <a:pt x="338220" y="355354"/>
                  <a:pt x="341746" y="378691"/>
                  <a:pt x="346364" y="401782"/>
                </a:cubicBezTo>
                <a:cubicBezTo>
                  <a:pt x="355600" y="392545"/>
                  <a:pt x="367353" y="385273"/>
                  <a:pt x="374073" y="374072"/>
                </a:cubicBezTo>
                <a:cubicBezTo>
                  <a:pt x="395928" y="337646"/>
                  <a:pt x="395735" y="243845"/>
                  <a:pt x="401782" y="221672"/>
                </a:cubicBezTo>
                <a:cubicBezTo>
                  <a:pt x="406163" y="205608"/>
                  <a:pt x="422044" y="195002"/>
                  <a:pt x="429491" y="180109"/>
                </a:cubicBezTo>
                <a:cubicBezTo>
                  <a:pt x="436022" y="167047"/>
                  <a:pt x="438728" y="152400"/>
                  <a:pt x="443346" y="138545"/>
                </a:cubicBezTo>
                <a:cubicBezTo>
                  <a:pt x="447964" y="101600"/>
                  <a:pt x="442078" y="61733"/>
                  <a:pt x="457200" y="27709"/>
                </a:cubicBezTo>
                <a:cubicBezTo>
                  <a:pt x="463131" y="14364"/>
                  <a:pt x="484174" y="14488"/>
                  <a:pt x="498764" y="13854"/>
                </a:cubicBezTo>
                <a:cubicBezTo>
                  <a:pt x="697212" y="5226"/>
                  <a:pt x="895881" y="1712"/>
                  <a:pt x="1094509" y="0"/>
                </a:cubicBezTo>
                <a:lnTo>
                  <a:pt x="2105891" y="0"/>
                </a:lnTo>
              </a:path>
            </a:pathLst>
          </a:cu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23" name="Connettore 1 22"/>
          <p:cNvCxnSpPr/>
          <p:nvPr/>
        </p:nvCxnSpPr>
        <p:spPr>
          <a:xfrm>
            <a:off x="4716016" y="1196752"/>
            <a:ext cx="1368152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CasellaDiTesto 25"/>
          <p:cNvSpPr txBox="1"/>
          <p:nvPr/>
        </p:nvSpPr>
        <p:spPr>
          <a:xfrm>
            <a:off x="6012160" y="908720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 smtClean="0"/>
              <a:t>= h</a:t>
            </a:r>
            <a:endParaRPr lang="it-IT" sz="2400" b="1" dirty="0"/>
          </a:p>
        </p:txBody>
      </p:sp>
      <p:sp>
        <p:nvSpPr>
          <p:cNvPr id="27" name="Parentesi graffa aperta 26"/>
          <p:cNvSpPr/>
          <p:nvPr/>
        </p:nvSpPr>
        <p:spPr>
          <a:xfrm>
            <a:off x="6588224" y="764704"/>
            <a:ext cx="144016" cy="1008112"/>
          </a:xfrm>
          <a:prstGeom prst="lef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8" name="CasellaDiTesto 27"/>
          <p:cNvSpPr txBox="1"/>
          <p:nvPr/>
        </p:nvSpPr>
        <p:spPr>
          <a:xfrm>
            <a:off x="0" y="1916832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Equazione di retta  distanza fra due punti                                                    coordinate punto medio</a:t>
            </a:r>
          </a:p>
          <a:p>
            <a:r>
              <a:rPr lang="it-IT" dirty="0" smtClean="0"/>
              <a:t>                                  paralleli a x paralleli a y   </a:t>
            </a:r>
            <a:r>
              <a:rPr lang="it-IT" dirty="0" smtClean="0">
                <a:solidFill>
                  <a:schemeClr val="bg1"/>
                </a:solidFill>
              </a:rPr>
              <a:t>coordinate  baricentro           </a:t>
            </a:r>
            <a:r>
              <a:rPr lang="it-IT" dirty="0" smtClean="0"/>
              <a:t>coordinate  circocentro</a:t>
            </a:r>
          </a:p>
          <a:p>
            <a:r>
              <a:rPr lang="it-IT" dirty="0" smtClean="0"/>
              <a:t>                                                                                                      calcolo altezza </a:t>
            </a:r>
          </a:p>
          <a:p>
            <a:r>
              <a:rPr lang="it-IT" dirty="0" smtClean="0"/>
              <a:t>                                   </a:t>
            </a:r>
            <a:r>
              <a:rPr lang="it-IT" sz="1400" b="1" dirty="0" smtClean="0"/>
              <a:t>distanza fra  due punti qualsiasi                                         ah! DIMENTICAVO :     </a:t>
            </a:r>
            <a:endParaRPr lang="it-IT" sz="1400" b="1" dirty="0"/>
          </a:p>
        </p:txBody>
      </p:sp>
      <p:pic>
        <p:nvPicPr>
          <p:cNvPr id="42" name="Immagine 41" descr="freccia014.gif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8801100" y="6524625"/>
            <a:ext cx="342900" cy="333375"/>
          </a:xfrm>
          <a:prstGeom prst="rect">
            <a:avLst/>
          </a:prstGeom>
        </p:spPr>
      </p:pic>
      <p:pic>
        <p:nvPicPr>
          <p:cNvPr id="43" name="Immagine 42" descr="freccia014.gif">
            <a:hlinkClick r:id="rId6" action="ppaction://hlinksldjump"/>
          </p:cNvPr>
          <p:cNvPicPr>
            <a:picLocks noChangeAspect="1"/>
          </p:cNvPicPr>
          <p:nvPr/>
        </p:nvPicPr>
        <p:blipFill>
          <a:blip r:embed="rId5" cstate="print">
            <a:duotone>
              <a:prstClr val="black"/>
              <a:schemeClr val="accent2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7380312" y="2708920"/>
            <a:ext cx="342900" cy="3333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1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50" name="Picture 6" descr="http://static.freepik.com/foto-gratuito/carta-millimetrata-sfondo_2113774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79469" y="0"/>
            <a:ext cx="4864531" cy="6898066"/>
          </a:xfrm>
          <a:prstGeom prst="rect">
            <a:avLst/>
          </a:prstGeom>
          <a:noFill/>
        </p:spPr>
      </p:pic>
      <p:cxnSp>
        <p:nvCxnSpPr>
          <p:cNvPr id="6" name="Connettore 1 5"/>
          <p:cNvCxnSpPr/>
          <p:nvPr/>
        </p:nvCxnSpPr>
        <p:spPr>
          <a:xfrm>
            <a:off x="6588224" y="0"/>
            <a:ext cx="0" cy="68580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ttore 1 7"/>
          <p:cNvCxnSpPr>
            <a:stCxn id="31750" idx="1"/>
            <a:endCxn id="31750" idx="3"/>
          </p:cNvCxnSpPr>
          <p:nvPr/>
        </p:nvCxnSpPr>
        <p:spPr>
          <a:xfrm>
            <a:off x="4279469" y="3449033"/>
            <a:ext cx="486453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asellaDiTesto 10"/>
          <p:cNvSpPr txBox="1"/>
          <p:nvPr/>
        </p:nvSpPr>
        <p:spPr>
          <a:xfrm>
            <a:off x="6228184" y="278092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dirty="0" smtClean="0"/>
              <a:t>1</a:t>
            </a:r>
            <a:endParaRPr lang="it-IT" dirty="0"/>
          </a:p>
        </p:txBody>
      </p:sp>
      <p:sp>
        <p:nvSpPr>
          <p:cNvPr id="12" name="CasellaDiTesto 11"/>
          <p:cNvSpPr txBox="1"/>
          <p:nvPr/>
        </p:nvSpPr>
        <p:spPr>
          <a:xfrm>
            <a:off x="6228184" y="2276872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dirty="0" smtClean="0"/>
              <a:t>  2</a:t>
            </a:r>
            <a:endParaRPr lang="it-IT" dirty="0"/>
          </a:p>
        </p:txBody>
      </p:sp>
      <p:sp>
        <p:nvSpPr>
          <p:cNvPr id="13" name="CasellaDiTesto 12"/>
          <p:cNvSpPr txBox="1"/>
          <p:nvPr/>
        </p:nvSpPr>
        <p:spPr>
          <a:xfrm>
            <a:off x="6156176" y="1844824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dirty="0" smtClean="0"/>
              <a:t>3</a:t>
            </a:r>
            <a:endParaRPr lang="it-IT" dirty="0"/>
          </a:p>
        </p:txBody>
      </p:sp>
      <p:sp>
        <p:nvSpPr>
          <p:cNvPr id="14" name="CasellaDiTesto 13"/>
          <p:cNvSpPr txBox="1"/>
          <p:nvPr/>
        </p:nvSpPr>
        <p:spPr>
          <a:xfrm>
            <a:off x="6660232" y="3429000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dirty="0" smtClean="0"/>
              <a:t>1</a:t>
            </a:r>
            <a:endParaRPr lang="it-IT" dirty="0"/>
          </a:p>
        </p:txBody>
      </p:sp>
      <p:sp>
        <p:nvSpPr>
          <p:cNvPr id="15" name="CasellaDiTesto 14"/>
          <p:cNvSpPr txBox="1"/>
          <p:nvPr/>
        </p:nvSpPr>
        <p:spPr>
          <a:xfrm>
            <a:off x="7092280" y="3429000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dirty="0" smtClean="0"/>
              <a:t>2</a:t>
            </a:r>
            <a:endParaRPr lang="it-IT" dirty="0"/>
          </a:p>
        </p:txBody>
      </p:sp>
      <p:sp>
        <p:nvSpPr>
          <p:cNvPr id="16" name="CasellaDiTesto 15"/>
          <p:cNvSpPr txBox="1"/>
          <p:nvPr/>
        </p:nvSpPr>
        <p:spPr>
          <a:xfrm>
            <a:off x="7524328" y="3429000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dirty="0" smtClean="0"/>
              <a:t>3</a:t>
            </a:r>
            <a:endParaRPr lang="it-IT" dirty="0"/>
          </a:p>
        </p:txBody>
      </p:sp>
      <p:cxnSp>
        <p:nvCxnSpPr>
          <p:cNvPr id="20" name="Connettore 1 19"/>
          <p:cNvCxnSpPr/>
          <p:nvPr/>
        </p:nvCxnSpPr>
        <p:spPr>
          <a:xfrm flipH="1">
            <a:off x="4572000" y="692696"/>
            <a:ext cx="1584176" cy="194421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ttore 1 21"/>
          <p:cNvCxnSpPr/>
          <p:nvPr/>
        </p:nvCxnSpPr>
        <p:spPr>
          <a:xfrm flipV="1">
            <a:off x="4572000" y="2276872"/>
            <a:ext cx="1224136" cy="36004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1 26"/>
          <p:cNvCxnSpPr/>
          <p:nvPr/>
        </p:nvCxnSpPr>
        <p:spPr>
          <a:xfrm flipV="1">
            <a:off x="5796136" y="692696"/>
            <a:ext cx="360040" cy="158417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CasellaDiTesto 27"/>
          <p:cNvSpPr txBox="1"/>
          <p:nvPr/>
        </p:nvSpPr>
        <p:spPr>
          <a:xfrm>
            <a:off x="0" y="0"/>
            <a:ext cx="4283968" cy="75713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Testo del problema:</a:t>
            </a:r>
          </a:p>
          <a:p>
            <a:r>
              <a:rPr lang="it-IT" dirty="0" smtClean="0"/>
              <a:t>A : </a:t>
            </a:r>
            <a:r>
              <a:rPr lang="it-IT" dirty="0" smtClean="0">
                <a:latin typeface="Arial"/>
                <a:cs typeface="Arial"/>
              </a:rPr>
              <a:t>{ -5  </a:t>
            </a:r>
            <a:r>
              <a:rPr lang="it-IT" b="1" dirty="0" smtClean="0">
                <a:latin typeface="Arial"/>
                <a:cs typeface="Arial"/>
              </a:rPr>
              <a:t>; </a:t>
            </a:r>
            <a:r>
              <a:rPr lang="it-IT" dirty="0" smtClean="0">
                <a:latin typeface="Arial"/>
                <a:cs typeface="Arial"/>
              </a:rPr>
              <a:t>+2  }</a:t>
            </a:r>
            <a:r>
              <a:rPr lang="it-IT" dirty="0" smtClean="0"/>
              <a:t> </a:t>
            </a:r>
          </a:p>
          <a:p>
            <a:endParaRPr lang="it-IT" dirty="0" smtClean="0"/>
          </a:p>
          <a:p>
            <a:r>
              <a:rPr lang="it-IT" dirty="0" smtClean="0"/>
              <a:t>B : </a:t>
            </a:r>
            <a:r>
              <a:rPr lang="it-IT" dirty="0" smtClean="0">
                <a:latin typeface="Arial"/>
                <a:cs typeface="Arial"/>
              </a:rPr>
              <a:t>{ -2  </a:t>
            </a:r>
            <a:r>
              <a:rPr lang="it-IT" b="1" dirty="0" smtClean="0">
                <a:latin typeface="Arial"/>
                <a:cs typeface="Arial"/>
              </a:rPr>
              <a:t>;</a:t>
            </a:r>
            <a:r>
              <a:rPr lang="it-IT" dirty="0" smtClean="0">
                <a:latin typeface="Arial"/>
                <a:cs typeface="Arial"/>
              </a:rPr>
              <a:t> +3  }</a:t>
            </a:r>
            <a:r>
              <a:rPr lang="it-IT" dirty="0" smtClean="0"/>
              <a:t>  coordinate vertici triangolo</a:t>
            </a:r>
          </a:p>
          <a:p>
            <a:endParaRPr lang="it-IT" dirty="0" smtClean="0"/>
          </a:p>
          <a:p>
            <a:r>
              <a:rPr lang="it-IT" dirty="0" smtClean="0"/>
              <a:t>C : </a:t>
            </a:r>
            <a:r>
              <a:rPr lang="it-IT" dirty="0" smtClean="0">
                <a:latin typeface="Arial"/>
                <a:cs typeface="Arial"/>
              </a:rPr>
              <a:t>{ -1  </a:t>
            </a:r>
            <a:r>
              <a:rPr lang="it-IT" b="1" dirty="0" smtClean="0">
                <a:latin typeface="Arial"/>
                <a:cs typeface="Arial"/>
              </a:rPr>
              <a:t>; </a:t>
            </a:r>
            <a:r>
              <a:rPr lang="it-IT" dirty="0" smtClean="0">
                <a:latin typeface="Arial"/>
                <a:cs typeface="Arial"/>
              </a:rPr>
              <a:t>+7  }</a:t>
            </a:r>
            <a:endParaRPr lang="it-IT" dirty="0" smtClean="0"/>
          </a:p>
          <a:p>
            <a:endParaRPr lang="it-IT" dirty="0" smtClean="0"/>
          </a:p>
          <a:p>
            <a:r>
              <a:rPr lang="it-IT" dirty="0" smtClean="0"/>
              <a:t>P : </a:t>
            </a:r>
            <a:r>
              <a:rPr lang="it-IT" dirty="0" smtClean="0">
                <a:latin typeface="Arial"/>
                <a:cs typeface="Arial"/>
              </a:rPr>
              <a:t>{  0  </a:t>
            </a:r>
            <a:r>
              <a:rPr lang="it-IT" b="1" dirty="0" smtClean="0">
                <a:latin typeface="Arial"/>
                <a:cs typeface="Arial"/>
              </a:rPr>
              <a:t>;</a:t>
            </a:r>
            <a:r>
              <a:rPr lang="it-IT" dirty="0" smtClean="0">
                <a:latin typeface="Arial"/>
                <a:cs typeface="Arial"/>
              </a:rPr>
              <a:t>   0  }</a:t>
            </a:r>
            <a:r>
              <a:rPr lang="it-IT" dirty="0" smtClean="0"/>
              <a:t>  centro di simmetria</a:t>
            </a:r>
          </a:p>
          <a:p>
            <a:endParaRPr lang="it-IT" dirty="0" smtClean="0"/>
          </a:p>
          <a:p>
            <a:r>
              <a:rPr lang="it-IT" dirty="0" smtClean="0"/>
              <a:t>Trova le coordinate del baricentro, del circocentro e l’ area del triangolo simmetrico rispetto a P</a:t>
            </a:r>
          </a:p>
          <a:p>
            <a:r>
              <a:rPr lang="it-IT" dirty="0" smtClean="0"/>
              <a:t> A’ B’ C’</a:t>
            </a:r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/>
          </a:p>
        </p:txBody>
      </p:sp>
      <p:sp>
        <p:nvSpPr>
          <p:cNvPr id="34" name="CasellaDiTesto 33"/>
          <p:cNvSpPr txBox="1"/>
          <p:nvPr/>
        </p:nvSpPr>
        <p:spPr>
          <a:xfrm>
            <a:off x="4211960" y="2492896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A</a:t>
            </a:r>
            <a:endParaRPr lang="it-IT" dirty="0"/>
          </a:p>
        </p:txBody>
      </p:sp>
      <p:sp>
        <p:nvSpPr>
          <p:cNvPr id="35" name="CasellaDiTesto 34"/>
          <p:cNvSpPr txBox="1"/>
          <p:nvPr/>
        </p:nvSpPr>
        <p:spPr>
          <a:xfrm>
            <a:off x="5652120" y="2276872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B</a:t>
            </a:r>
            <a:endParaRPr lang="it-IT" dirty="0"/>
          </a:p>
        </p:txBody>
      </p:sp>
      <p:sp>
        <p:nvSpPr>
          <p:cNvPr id="37" name="CasellaDiTesto 36"/>
          <p:cNvSpPr txBox="1"/>
          <p:nvPr/>
        </p:nvSpPr>
        <p:spPr>
          <a:xfrm>
            <a:off x="5940152" y="404664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C</a:t>
            </a:r>
            <a:endParaRPr lang="it-IT" dirty="0"/>
          </a:p>
        </p:txBody>
      </p:sp>
      <p:sp>
        <p:nvSpPr>
          <p:cNvPr id="38" name="CasellaDiTesto 37"/>
          <p:cNvSpPr txBox="1"/>
          <p:nvPr/>
        </p:nvSpPr>
        <p:spPr>
          <a:xfrm>
            <a:off x="6660232" y="3068960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P</a:t>
            </a:r>
            <a:endParaRPr lang="it-IT" dirty="0"/>
          </a:p>
        </p:txBody>
      </p:sp>
      <p:sp>
        <p:nvSpPr>
          <p:cNvPr id="39" name="Ovale 38"/>
          <p:cNvSpPr/>
          <p:nvPr/>
        </p:nvSpPr>
        <p:spPr>
          <a:xfrm flipV="1">
            <a:off x="6516216" y="3356992"/>
            <a:ext cx="144016" cy="144016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41" name="Connettore 1 40"/>
          <p:cNvCxnSpPr/>
          <p:nvPr/>
        </p:nvCxnSpPr>
        <p:spPr>
          <a:xfrm>
            <a:off x="4572000" y="2636912"/>
            <a:ext cx="3960440" cy="1584176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CasellaDiTesto 46"/>
          <p:cNvSpPr txBox="1"/>
          <p:nvPr/>
        </p:nvSpPr>
        <p:spPr>
          <a:xfrm>
            <a:off x="8423920" y="3933056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A’</a:t>
            </a:r>
            <a:endParaRPr lang="it-IT" dirty="0"/>
          </a:p>
        </p:txBody>
      </p:sp>
      <p:cxnSp>
        <p:nvCxnSpPr>
          <p:cNvPr id="49" name="Connettore 1 48"/>
          <p:cNvCxnSpPr/>
          <p:nvPr/>
        </p:nvCxnSpPr>
        <p:spPr>
          <a:xfrm>
            <a:off x="5796136" y="2276872"/>
            <a:ext cx="1584176" cy="2304256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CasellaDiTesto 49"/>
          <p:cNvSpPr txBox="1"/>
          <p:nvPr/>
        </p:nvSpPr>
        <p:spPr>
          <a:xfrm>
            <a:off x="7020272" y="4365104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B’</a:t>
            </a:r>
            <a:endParaRPr lang="it-IT" dirty="0"/>
          </a:p>
        </p:txBody>
      </p:sp>
      <p:cxnSp>
        <p:nvCxnSpPr>
          <p:cNvPr id="52" name="Connettore 1 51"/>
          <p:cNvCxnSpPr/>
          <p:nvPr/>
        </p:nvCxnSpPr>
        <p:spPr>
          <a:xfrm>
            <a:off x="6156176" y="692696"/>
            <a:ext cx="792088" cy="5544616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CasellaDiTesto 53"/>
          <p:cNvSpPr txBox="1"/>
          <p:nvPr/>
        </p:nvSpPr>
        <p:spPr>
          <a:xfrm>
            <a:off x="6660232" y="6309320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C’</a:t>
            </a:r>
            <a:endParaRPr lang="it-IT" dirty="0"/>
          </a:p>
        </p:txBody>
      </p:sp>
      <p:cxnSp>
        <p:nvCxnSpPr>
          <p:cNvPr id="62" name="Connettore 1 61"/>
          <p:cNvCxnSpPr/>
          <p:nvPr/>
        </p:nvCxnSpPr>
        <p:spPr>
          <a:xfrm>
            <a:off x="7164288" y="5373216"/>
            <a:ext cx="1296144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Connettore 1 63"/>
          <p:cNvCxnSpPr/>
          <p:nvPr/>
        </p:nvCxnSpPr>
        <p:spPr>
          <a:xfrm>
            <a:off x="7956376" y="4365104"/>
            <a:ext cx="360040" cy="17281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Ovale 64"/>
          <p:cNvSpPr/>
          <p:nvPr/>
        </p:nvSpPr>
        <p:spPr>
          <a:xfrm rot="1107289">
            <a:off x="6850076" y="4217390"/>
            <a:ext cx="2983015" cy="3096673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7" name="Ovale 66"/>
          <p:cNvSpPr/>
          <p:nvPr/>
        </p:nvSpPr>
        <p:spPr>
          <a:xfrm>
            <a:off x="8244408" y="5733256"/>
            <a:ext cx="72008" cy="7200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8" name="CasellaDiTesto 67"/>
          <p:cNvSpPr txBox="1"/>
          <p:nvPr/>
        </p:nvSpPr>
        <p:spPr>
          <a:xfrm>
            <a:off x="7956376" y="5733256"/>
            <a:ext cx="11876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 smtClean="0"/>
              <a:t>circocentro</a:t>
            </a:r>
            <a:endParaRPr lang="it-IT" sz="1200" dirty="0"/>
          </a:p>
        </p:txBody>
      </p:sp>
      <p:sp>
        <p:nvSpPr>
          <p:cNvPr id="69" name="CasellaDiTesto 68"/>
          <p:cNvSpPr txBox="1"/>
          <p:nvPr/>
        </p:nvSpPr>
        <p:spPr>
          <a:xfrm>
            <a:off x="7956376" y="5013176"/>
            <a:ext cx="11876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 smtClean="0"/>
              <a:t>asse</a:t>
            </a:r>
            <a:endParaRPr lang="it-IT" sz="1200" dirty="0"/>
          </a:p>
        </p:txBody>
      </p:sp>
      <p:cxnSp>
        <p:nvCxnSpPr>
          <p:cNvPr id="71" name="Connettore 1 70"/>
          <p:cNvCxnSpPr/>
          <p:nvPr/>
        </p:nvCxnSpPr>
        <p:spPr>
          <a:xfrm flipV="1">
            <a:off x="6948264" y="4437112"/>
            <a:ext cx="1008112" cy="1872208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Connettore 1 72"/>
          <p:cNvCxnSpPr/>
          <p:nvPr/>
        </p:nvCxnSpPr>
        <p:spPr>
          <a:xfrm flipH="1">
            <a:off x="7164288" y="4221088"/>
            <a:ext cx="1368152" cy="1152128"/>
          </a:xfrm>
          <a:prstGeom prst="line">
            <a:avLst/>
          </a:prstGeom>
          <a:ln w="952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Ovale 73"/>
          <p:cNvSpPr/>
          <p:nvPr/>
        </p:nvSpPr>
        <p:spPr>
          <a:xfrm>
            <a:off x="7668344" y="4941168"/>
            <a:ext cx="72008" cy="72008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5" name="CasellaDiTesto 74"/>
          <p:cNvSpPr txBox="1"/>
          <p:nvPr/>
        </p:nvSpPr>
        <p:spPr>
          <a:xfrm>
            <a:off x="7740352" y="4797152"/>
            <a:ext cx="11876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 smtClean="0"/>
              <a:t>baricentro</a:t>
            </a:r>
            <a:endParaRPr lang="it-IT" sz="1200" dirty="0"/>
          </a:p>
        </p:txBody>
      </p:sp>
      <p:sp>
        <p:nvSpPr>
          <p:cNvPr id="76" name="CasellaDiTesto 75"/>
          <p:cNvSpPr txBox="1"/>
          <p:nvPr/>
        </p:nvSpPr>
        <p:spPr>
          <a:xfrm>
            <a:off x="7020272" y="5733256"/>
            <a:ext cx="11876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 smtClean="0"/>
              <a:t>mediana</a:t>
            </a:r>
            <a:endParaRPr lang="it-IT" sz="1200" dirty="0"/>
          </a:p>
        </p:txBody>
      </p:sp>
      <p:cxnSp>
        <p:nvCxnSpPr>
          <p:cNvPr id="58" name="Connettore 1 57"/>
          <p:cNvCxnSpPr/>
          <p:nvPr/>
        </p:nvCxnSpPr>
        <p:spPr>
          <a:xfrm flipV="1">
            <a:off x="7380312" y="4221088"/>
            <a:ext cx="1152128" cy="36004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onnettore 1 59"/>
          <p:cNvCxnSpPr/>
          <p:nvPr/>
        </p:nvCxnSpPr>
        <p:spPr>
          <a:xfrm flipH="1">
            <a:off x="6948264" y="4221088"/>
            <a:ext cx="1584176" cy="208823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ttore 1 55"/>
          <p:cNvCxnSpPr/>
          <p:nvPr/>
        </p:nvCxnSpPr>
        <p:spPr>
          <a:xfrm flipH="1">
            <a:off x="6948264" y="4581128"/>
            <a:ext cx="432048" cy="172819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Connettore 1 77"/>
          <p:cNvCxnSpPr/>
          <p:nvPr/>
        </p:nvCxnSpPr>
        <p:spPr>
          <a:xfrm>
            <a:off x="7380312" y="4581128"/>
            <a:ext cx="504056" cy="576064"/>
          </a:xfrm>
          <a:prstGeom prst="line">
            <a:avLst/>
          </a:prstGeom>
          <a:ln w="2857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CasellaDiTesto 79"/>
          <p:cNvSpPr txBox="1"/>
          <p:nvPr/>
        </p:nvSpPr>
        <p:spPr>
          <a:xfrm>
            <a:off x="7740352" y="5085184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H</a:t>
            </a:r>
            <a:endParaRPr lang="it-IT" dirty="0"/>
          </a:p>
        </p:txBody>
      </p:sp>
      <p:pic>
        <p:nvPicPr>
          <p:cNvPr id="81" name="Immagine 80" descr="freccia014.gif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5400000">
            <a:off x="3700855" y="6357483"/>
            <a:ext cx="507567" cy="49346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1403648" y="260648"/>
            <a:ext cx="5976664" cy="461665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</p:spPr>
        <p:txBody>
          <a:bodyPr wrap="square" rtlCol="0">
            <a:spAutoFit/>
          </a:bodyPr>
          <a:lstStyle/>
          <a:p>
            <a:pPr algn="ctr"/>
            <a:r>
              <a:rPr lang="it-IT" sz="2400" b="1" spc="240" dirty="0" smtClean="0"/>
              <a:t>Altro argomento</a:t>
            </a:r>
            <a:endParaRPr lang="it-IT" sz="2400" b="1" spc="240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323528" y="980728"/>
            <a:ext cx="8424936" cy="646331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La faccenda si complica, ma non si tratta di difficoltà insormontabili</a:t>
            </a:r>
          </a:p>
          <a:p>
            <a:pPr algn="ctr"/>
            <a:r>
              <a:rPr lang="it-IT" b="1" dirty="0" smtClean="0"/>
              <a:t>Per esempio:</a:t>
            </a:r>
            <a:endParaRPr lang="it-IT" b="1" dirty="0"/>
          </a:p>
        </p:txBody>
      </p:sp>
      <p:sp>
        <p:nvSpPr>
          <p:cNvPr id="5" name="Triangolo isoscele 4"/>
          <p:cNvSpPr/>
          <p:nvPr/>
        </p:nvSpPr>
        <p:spPr>
          <a:xfrm>
            <a:off x="-684584" y="1628800"/>
            <a:ext cx="10441160" cy="5544616"/>
          </a:xfrm>
          <a:prstGeom prst="triangle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2" name="Immagine 1" descr="palloneVolley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260648"/>
            <a:ext cx="547248" cy="547248"/>
          </a:xfrm>
          <a:prstGeom prst="rect">
            <a:avLst/>
          </a:prstGeom>
        </p:spPr>
      </p:pic>
      <p:sp>
        <p:nvSpPr>
          <p:cNvPr id="6" name="CasellaDiTesto 5"/>
          <p:cNvSpPr txBox="1"/>
          <p:nvPr/>
        </p:nvSpPr>
        <p:spPr>
          <a:xfrm>
            <a:off x="467544" y="2276872"/>
            <a:ext cx="8424936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                        7 agosto martedì            rette parallele                            </a:t>
            </a:r>
          </a:p>
          <a:p>
            <a:r>
              <a:rPr lang="it-IT" dirty="0" smtClean="0"/>
              <a:t> </a:t>
            </a:r>
            <a:r>
              <a:rPr lang="it-IT" dirty="0" smtClean="0"/>
              <a:t>                                                                      fra loro</a:t>
            </a:r>
          </a:p>
          <a:p>
            <a:r>
              <a:rPr lang="it-IT" dirty="0" smtClean="0"/>
              <a:t> </a:t>
            </a:r>
            <a:r>
              <a:rPr lang="it-IT" dirty="0" smtClean="0"/>
              <a:t>                                                        </a:t>
            </a:r>
          </a:p>
          <a:p>
            <a:r>
              <a:rPr lang="it-IT" dirty="0" smtClean="0"/>
              <a:t> </a:t>
            </a:r>
            <a:r>
              <a:rPr lang="it-IT" dirty="0" smtClean="0"/>
              <a:t> 10 </a:t>
            </a:r>
            <a:r>
              <a:rPr lang="it-IT" dirty="0" smtClean="0"/>
              <a:t>agosto </a:t>
            </a:r>
            <a:r>
              <a:rPr lang="it-IT" dirty="0" smtClean="0"/>
              <a:t>venerdì                    rette </a:t>
            </a:r>
            <a:r>
              <a:rPr lang="it-IT" dirty="0" smtClean="0"/>
              <a:t>perpendicolari fra loro</a:t>
            </a:r>
          </a:p>
          <a:p>
            <a:r>
              <a:rPr lang="it-IT" dirty="0" smtClean="0"/>
              <a:t>               </a:t>
            </a:r>
          </a:p>
          <a:p>
            <a:endParaRPr lang="it-IT" dirty="0" smtClean="0"/>
          </a:p>
          <a:p>
            <a:r>
              <a:rPr lang="it-IT" dirty="0" smtClean="0"/>
              <a:t>                                               calcolo coordinate di un punto   C</a:t>
            </a:r>
          </a:p>
          <a:p>
            <a:r>
              <a:rPr lang="it-IT" dirty="0" smtClean="0"/>
              <a:t> </a:t>
            </a:r>
            <a:r>
              <a:rPr lang="it-IT" dirty="0" smtClean="0"/>
              <a:t>                                              conoscendo le coordinate di A    B    M</a:t>
            </a:r>
          </a:p>
          <a:p>
            <a:endParaRPr lang="it-IT" dirty="0" smtClean="0"/>
          </a:p>
          <a:p>
            <a:r>
              <a:rPr lang="it-IT" dirty="0" smtClean="0"/>
              <a:t>                                              formule dirette e formule inverse . . . .</a:t>
            </a:r>
          </a:p>
          <a:p>
            <a:endParaRPr lang="it-IT" dirty="0" smtClean="0"/>
          </a:p>
        </p:txBody>
      </p:sp>
      <p:sp>
        <p:nvSpPr>
          <p:cNvPr id="7" name="Rettangolo 6">
            <a:hlinkClick r:id="rId4" action="ppaction://hlinksldjump"/>
          </p:cNvPr>
          <p:cNvSpPr/>
          <p:nvPr/>
        </p:nvSpPr>
        <p:spPr>
          <a:xfrm>
            <a:off x="5724128" y="2060848"/>
            <a:ext cx="83708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sym typeface="Wingdings"/>
              </a:rPr>
              <a:t></a:t>
            </a:r>
            <a:endParaRPr lang="it-IT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9" name="Rettangolo 8">
            <a:hlinkClick r:id="rId5" action="ppaction://hlinksldjump"/>
          </p:cNvPr>
          <p:cNvSpPr/>
          <p:nvPr/>
        </p:nvSpPr>
        <p:spPr>
          <a:xfrm>
            <a:off x="7380312" y="3717032"/>
            <a:ext cx="83708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sym typeface="Wingdings"/>
              </a:rPr>
              <a:t></a:t>
            </a:r>
            <a:endParaRPr lang="it-IT" sz="5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0" name="Rettangolo 9">
            <a:hlinkClick r:id="rId6" action="ppaction://hlinksldjump"/>
          </p:cNvPr>
          <p:cNvSpPr/>
          <p:nvPr/>
        </p:nvSpPr>
        <p:spPr>
          <a:xfrm>
            <a:off x="8100392" y="4437112"/>
            <a:ext cx="83708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5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sym typeface="Wingdings"/>
              </a:rPr>
              <a:t></a:t>
            </a:r>
            <a:endParaRPr lang="it-IT" sz="54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11" name="Rettangolo 10">
            <a:hlinkClick r:id="rId7" action="ppaction://hlinksldjump"/>
          </p:cNvPr>
          <p:cNvSpPr/>
          <p:nvPr/>
        </p:nvSpPr>
        <p:spPr>
          <a:xfrm>
            <a:off x="6516216" y="2852936"/>
            <a:ext cx="83708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sym typeface="Wingdings"/>
              </a:rPr>
              <a:t></a:t>
            </a:r>
            <a:endParaRPr lang="it-IT" sz="54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7.03704E-6 C 0.03489 -0.0007 0.06979 -0.00093 0.10469 -0.00232 C 0.11024 -0.00255 0.12083 -0.0088 0.12083 -0.0088 C 0.13837 -0.00695 0.16007 -0.00463 0.17743 0.00208 C 0.18889 0.00648 0.19948 0.01226 0.21128 0.01504 C 0.21823 0.01435 0.22517 0.01388 0.23212 0.01273 C 0.23889 0.01157 0.23559 0.00995 0.24184 0.00624 C 0.24496 0.00439 0.24826 0.00347 0.25156 0.00208 C 0.25642 -7.03704E-6 0.26597 -0.0044 0.26597 -0.0044 C 0.28055 -0.00278 0.29358 0.00023 0.30798 0.00208 C 0.31719 0.00509 0.32639 0.00879 0.33542 0.01273 C 0.35382 0.01018 0.34601 0.01435 0.35955 0.00208 C 0.36285 -0.00093 0.36927 -0.00649 0.36927 -0.00649 C 0.40156 -0.00417 0.39774 -0.00579 0.42257 0.00856 C 0.42917 0.01249 0.4401 0.01504 0.4467 0.01712 C 0.44878 0.01782 0.45312 0.01921 0.45312 0.01921 C 0.48368 0.01666 0.47135 0.02268 0.48698 0.00856 C 0.48993 0.00578 0.49358 0.00462 0.4967 0.00208 C 0.50694 0.00277 0.51719 0.003 0.52743 0.00416 C 0.5342 0.00486 0.5434 0.01273 0.55156 0.01504 C 0.55538 0.01435 0.5592 0.01388 0.56285 0.01273 C 0.56614 0.0118 0.57257 0.00856 0.57257 0.00856 C 0.58576 0.01018 0.59045 0.00856 0.6 0.01712 C 0.60382 0.01597 0.60729 0.01273 0.61128 0.01273 C 0.61667 0.01273 0.62535 0.01782 0.63055 0.01921 C 0.64531 0.01712 0.64653 0.01342 0.65955 0.01921 C 0.66111 0.0199 0.65469 0.01712 0.65469 0.01712 C 0.65955 0.01504 0.66927 0.01064 0.66927 0.01064 C 0.67135 0.01134 0.67361 0.0118 0.67569 0.01273 C 0.67899 0.01412 0.68542 0.01712 0.68542 0.01712 C 0.69583 0.01574 0.70052 0.01458 0.70955 0.01064 C 0.71423 0.01134 0.725 0.0118 0.73055 0.01504 C 0.74913 0.02569 0.72274 0.01388 0.74028 0.02129 C 0.74687 0.02731 0.75417 0.02662 0.76128 0.02129 C 0.76458 0.01874 0.77083 0.01273 0.77083 0.01273 C 0.77795 0.01481 0.78212 0.01851 0.78871 0.02129 C 0.80121 0.01018 0.78229 0.02708 0.80469 0.00624 C 0.80625 0.00486 0.80955 0.00208 0.80955 0.00208 C 0.81493 0.00672 0.81892 0.01249 0.82413 0.01712 C 0.83125 0.01226 0.83264 0.0074 0.84028 0.01064 C 0.84878 0.01828 0.85 0.01273 0.85642 0.00416 C 0.86788 0.01435 0.86215 0.01388 0.87257 0.01064 C 0.87465 0.01134 0.87691 0.01157 0.87899 0.01273 C 0.88073 0.01365 0.88194 0.01666 0.88385 0.01712 C 0.88698 0.01782 0.89514 0.01203 0.89826 0.01064 C 0.90538 0.01365 0.91319 0.01064 0.92083 0.01064 " pathEditMode="relative" ptsTypes="fffffffffffffffffffffffffffffffffffffffffffffA">
                                      <p:cBhvr>
                                        <p:cTn id="11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5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6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880"/>
                            </p:stCondLst>
                            <p:childTnLst>
                              <p:par>
                                <p:cTn id="19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0" y="404664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PER TROVARE L’ EQUAZIONE </a:t>
            </a:r>
            <a:r>
              <a:rPr lang="it-IT" dirty="0" err="1" smtClean="0"/>
              <a:t>DI</a:t>
            </a:r>
            <a:r>
              <a:rPr lang="it-IT" dirty="0" smtClean="0"/>
              <a:t> UNA RETTA SUL PIANO CARTESIANO OCCORRE QUESTA FORMULA</a:t>
            </a:r>
            <a:endParaRPr lang="it-IT" dirty="0"/>
          </a:p>
        </p:txBody>
      </p:sp>
      <p:pic>
        <p:nvPicPr>
          <p:cNvPr id="3" name="Immagine 2" descr="freccia014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5400000">
            <a:off x="4204910" y="1275810"/>
            <a:ext cx="507567" cy="493468"/>
          </a:xfrm>
          <a:prstGeom prst="rect">
            <a:avLst/>
          </a:prstGeom>
        </p:spPr>
      </p:pic>
      <p:sp>
        <p:nvSpPr>
          <p:cNvPr id="4" name="CasellaDiTesto 3"/>
          <p:cNvSpPr txBox="1"/>
          <p:nvPr/>
        </p:nvSpPr>
        <p:spPr>
          <a:xfrm>
            <a:off x="4499992" y="1916832"/>
            <a:ext cx="144016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dirty="0" smtClean="0"/>
              <a:t>x –  x </a:t>
            </a:r>
            <a:r>
              <a:rPr lang="it-IT" sz="2800" baseline="-25000" dirty="0" smtClean="0"/>
              <a:t>1</a:t>
            </a:r>
          </a:p>
          <a:p>
            <a:pPr algn="ctr"/>
            <a:endParaRPr lang="it-IT" sz="2800" dirty="0" smtClean="0"/>
          </a:p>
          <a:p>
            <a:pPr algn="ctr"/>
            <a:r>
              <a:rPr lang="it-IT" sz="2800" dirty="0" smtClean="0"/>
              <a:t>x </a:t>
            </a:r>
            <a:r>
              <a:rPr lang="it-IT" sz="2800" baseline="-25000" dirty="0" smtClean="0"/>
              <a:t>2</a:t>
            </a:r>
            <a:r>
              <a:rPr lang="it-IT" sz="2800" dirty="0" smtClean="0"/>
              <a:t> – x </a:t>
            </a:r>
            <a:r>
              <a:rPr lang="it-IT" sz="2800" baseline="-25000" dirty="0" smtClean="0"/>
              <a:t>1</a:t>
            </a:r>
            <a:endParaRPr lang="it-IT" sz="2800" baseline="-25000" dirty="0"/>
          </a:p>
        </p:txBody>
      </p:sp>
      <p:sp>
        <p:nvSpPr>
          <p:cNvPr id="5" name="Rettangolo 4"/>
          <p:cNvSpPr/>
          <p:nvPr/>
        </p:nvSpPr>
        <p:spPr>
          <a:xfrm>
            <a:off x="2339752" y="1916832"/>
            <a:ext cx="194421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800" dirty="0" smtClean="0"/>
              <a:t>y  –  y</a:t>
            </a:r>
            <a:r>
              <a:rPr lang="it-IT" sz="2800" baseline="-25000" dirty="0" smtClean="0"/>
              <a:t>1</a:t>
            </a:r>
          </a:p>
          <a:p>
            <a:pPr algn="ctr"/>
            <a:endParaRPr lang="it-IT" sz="2800" dirty="0" smtClean="0"/>
          </a:p>
          <a:p>
            <a:pPr algn="ctr"/>
            <a:r>
              <a:rPr lang="it-IT" sz="2800" dirty="0" smtClean="0"/>
              <a:t>y</a:t>
            </a:r>
            <a:r>
              <a:rPr lang="it-IT" sz="2800" baseline="-25000" dirty="0" smtClean="0"/>
              <a:t>2</a:t>
            </a:r>
            <a:r>
              <a:rPr lang="it-IT" sz="2800" dirty="0" smtClean="0"/>
              <a:t> – y </a:t>
            </a:r>
            <a:r>
              <a:rPr lang="it-IT" sz="2800" baseline="-25000" dirty="0" smtClean="0"/>
              <a:t>1</a:t>
            </a:r>
            <a:endParaRPr lang="it-IT" sz="2800" baseline="-25000" dirty="0"/>
          </a:p>
        </p:txBody>
      </p:sp>
      <p:cxnSp>
        <p:nvCxnSpPr>
          <p:cNvPr id="7" name="Connettore 1 6"/>
          <p:cNvCxnSpPr/>
          <p:nvPr/>
        </p:nvCxnSpPr>
        <p:spPr>
          <a:xfrm>
            <a:off x="2627784" y="2636912"/>
            <a:ext cx="144016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1 14"/>
          <p:cNvCxnSpPr/>
          <p:nvPr/>
        </p:nvCxnSpPr>
        <p:spPr>
          <a:xfrm>
            <a:off x="4499992" y="2636912"/>
            <a:ext cx="144016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asellaDiTesto 15"/>
          <p:cNvSpPr txBox="1"/>
          <p:nvPr/>
        </p:nvSpPr>
        <p:spPr>
          <a:xfrm>
            <a:off x="3851920" y="2348880"/>
            <a:ext cx="8640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/>
              <a:t>=</a:t>
            </a:r>
            <a:endParaRPr lang="it-IT" sz="2800" b="1" dirty="0"/>
          </a:p>
        </p:txBody>
      </p:sp>
      <p:sp>
        <p:nvSpPr>
          <p:cNvPr id="17" name="Rettangolo arrotondato 16"/>
          <p:cNvSpPr/>
          <p:nvPr/>
        </p:nvSpPr>
        <p:spPr>
          <a:xfrm>
            <a:off x="2051720" y="1844824"/>
            <a:ext cx="4320480" cy="180020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8" name="Immagine 17" descr="freccia014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444208" y="2420888"/>
            <a:ext cx="507567" cy="493468"/>
          </a:xfrm>
          <a:prstGeom prst="rect">
            <a:avLst/>
          </a:prstGeom>
        </p:spPr>
      </p:pic>
      <p:sp>
        <p:nvSpPr>
          <p:cNvPr id="19" name="CasellaDiTesto 18"/>
          <p:cNvSpPr txBox="1"/>
          <p:nvPr/>
        </p:nvSpPr>
        <p:spPr>
          <a:xfrm>
            <a:off x="6660232" y="2348880"/>
            <a:ext cx="21237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dirty="0" smtClean="0"/>
              <a:t>y = a x + c </a:t>
            </a:r>
            <a:endParaRPr lang="it-IT" sz="2800" baseline="-25000" dirty="0"/>
          </a:p>
        </p:txBody>
      </p:sp>
      <p:pic>
        <p:nvPicPr>
          <p:cNvPr id="21" name="Immagine 20" descr="freccia014.gif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2" cstate="print">
            <a:duotone>
              <a:prstClr val="black"/>
              <a:schemeClr val="accent2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 rot="10800000">
            <a:off x="395536" y="2492896"/>
            <a:ext cx="342900" cy="333375"/>
          </a:xfrm>
          <a:prstGeom prst="rect">
            <a:avLst/>
          </a:prstGeom>
        </p:spPr>
      </p:pic>
      <p:sp>
        <p:nvSpPr>
          <p:cNvPr id="13" name="Rettangolo 12"/>
          <p:cNvSpPr/>
          <p:nvPr/>
        </p:nvSpPr>
        <p:spPr>
          <a:xfrm>
            <a:off x="2123728" y="4221088"/>
            <a:ext cx="4494500" cy="36933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none">
            <a:spAutoFit/>
          </a:bodyPr>
          <a:lstStyle/>
          <a:p>
            <a:r>
              <a:rPr lang="it-IT" b="1" dirty="0" smtClean="0">
                <a:hlinkClick r:id="rId4"/>
              </a:rPr>
              <a:t>http://www.ripmat.it/mate/d/dc/dcee.html</a:t>
            </a:r>
            <a:r>
              <a:rPr lang="it-IT" b="1" dirty="0" smtClean="0"/>
              <a:t> </a:t>
            </a:r>
            <a:endParaRPr lang="it-IT" b="1" dirty="0"/>
          </a:p>
        </p:txBody>
      </p:sp>
      <p:sp>
        <p:nvSpPr>
          <p:cNvPr id="14" name="CasellaDiTesto 13"/>
          <p:cNvSpPr txBox="1"/>
          <p:nvPr/>
        </p:nvSpPr>
        <p:spPr>
          <a:xfrm>
            <a:off x="971600" y="4221088"/>
            <a:ext cx="11281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Sito utile: </a:t>
            </a:r>
            <a:endParaRPr lang="it-IT" dirty="0"/>
          </a:p>
        </p:txBody>
      </p:sp>
      <p:sp>
        <p:nvSpPr>
          <p:cNvPr id="20" name="CasellaDiTesto 19"/>
          <p:cNvSpPr txBox="1"/>
          <p:nvPr/>
        </p:nvSpPr>
        <p:spPr>
          <a:xfrm>
            <a:off x="6732240" y="3212976"/>
            <a:ext cx="21237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dirty="0" smtClean="0"/>
              <a:t>by = - a x - c </a:t>
            </a:r>
            <a:endParaRPr lang="it-IT" sz="2800" baseline="-25000" dirty="0"/>
          </a:p>
        </p:txBody>
      </p:sp>
      <p:sp>
        <p:nvSpPr>
          <p:cNvPr id="22" name="CasellaDiTesto 21"/>
          <p:cNvSpPr txBox="1"/>
          <p:nvPr/>
        </p:nvSpPr>
        <p:spPr>
          <a:xfrm>
            <a:off x="6804248" y="4149080"/>
            <a:ext cx="212372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dirty="0" smtClean="0"/>
              <a:t>      a          c </a:t>
            </a:r>
          </a:p>
          <a:p>
            <a:pPr algn="ctr"/>
            <a:r>
              <a:rPr lang="it-IT" sz="2800" dirty="0" smtClean="0"/>
              <a:t>       b          </a:t>
            </a:r>
            <a:r>
              <a:rPr lang="it-IT" sz="2800" dirty="0" err="1" smtClean="0"/>
              <a:t>b</a:t>
            </a:r>
            <a:r>
              <a:rPr lang="it-IT" sz="2800" dirty="0" smtClean="0"/>
              <a:t> </a:t>
            </a:r>
            <a:endParaRPr lang="it-IT" sz="2800" baseline="-25000" dirty="0"/>
          </a:p>
        </p:txBody>
      </p:sp>
      <p:sp>
        <p:nvSpPr>
          <p:cNvPr id="23" name="CasellaDiTesto 22"/>
          <p:cNvSpPr txBox="1"/>
          <p:nvPr/>
        </p:nvSpPr>
        <p:spPr>
          <a:xfrm>
            <a:off x="6732240" y="4365104"/>
            <a:ext cx="24117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dirty="0" smtClean="0"/>
              <a:t>y = -     x   -</a:t>
            </a:r>
            <a:endParaRPr lang="it-IT" sz="2800" b="1" dirty="0"/>
          </a:p>
        </p:txBody>
      </p:sp>
      <p:cxnSp>
        <p:nvCxnSpPr>
          <p:cNvPr id="25" name="Connettore 1 24"/>
          <p:cNvCxnSpPr/>
          <p:nvPr/>
        </p:nvCxnSpPr>
        <p:spPr>
          <a:xfrm>
            <a:off x="7524328" y="4653136"/>
            <a:ext cx="21602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ttore 1 28"/>
          <p:cNvCxnSpPr/>
          <p:nvPr/>
        </p:nvCxnSpPr>
        <p:spPr>
          <a:xfrm>
            <a:off x="8460432" y="4653136"/>
            <a:ext cx="21602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" name="Immagine 29" descr="freccia014.gif">
            <a:hlinkClick r:id="rId5" action="ppaction://hlinksldjump"/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10800000">
            <a:off x="251520" y="6021288"/>
            <a:ext cx="507567" cy="49346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1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5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9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0" y="0"/>
            <a:ext cx="83708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sym typeface="Wingdings"/>
              </a:rPr>
              <a:t></a:t>
            </a:r>
            <a:endParaRPr lang="it-IT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Rettangolo 3"/>
          <p:cNvSpPr/>
          <p:nvPr/>
        </p:nvSpPr>
        <p:spPr>
          <a:xfrm rot="10800000">
            <a:off x="0" y="908720"/>
            <a:ext cx="936103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it-IT" sz="5400" b="1" dirty="0" smtClean="0">
                <a:ln w="11430"/>
                <a:solidFill>
                  <a:srgbClr val="FFC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sym typeface="Wingdings"/>
                <a:hlinkClick r:id="rId2" action="ppaction://hlinksldjump"/>
              </a:rPr>
              <a:t></a:t>
            </a:r>
            <a:endParaRPr lang="it-IT" sz="5400" b="1" dirty="0">
              <a:ln w="11430"/>
              <a:solidFill>
                <a:srgbClr val="FFC00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5" name="Rettangolo 4"/>
          <p:cNvSpPr/>
          <p:nvPr/>
        </p:nvSpPr>
        <p:spPr>
          <a:xfrm>
            <a:off x="0" y="836712"/>
            <a:ext cx="1043608" cy="3600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Rettangolo 5"/>
          <p:cNvSpPr/>
          <p:nvPr/>
        </p:nvSpPr>
        <p:spPr>
          <a:xfrm>
            <a:off x="1007096" y="188640"/>
            <a:ext cx="81369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 smtClean="0"/>
              <a:t>rette parallele </a:t>
            </a:r>
            <a:r>
              <a:rPr lang="it-IT" dirty="0" smtClean="0"/>
              <a:t> </a:t>
            </a:r>
            <a:r>
              <a:rPr lang="it-IT" dirty="0" smtClean="0"/>
              <a:t>fra </a:t>
            </a:r>
            <a:r>
              <a:rPr lang="it-IT" dirty="0" smtClean="0"/>
              <a:t>loro                              stesso COEFFICIENTE ANGOLARE (a)</a:t>
            </a:r>
            <a:endParaRPr lang="it-IT" dirty="0" smtClean="0"/>
          </a:p>
        </p:txBody>
      </p:sp>
      <p:cxnSp>
        <p:nvCxnSpPr>
          <p:cNvPr id="8" name="Connettore 1 7"/>
          <p:cNvCxnSpPr/>
          <p:nvPr/>
        </p:nvCxnSpPr>
        <p:spPr>
          <a:xfrm>
            <a:off x="4427984" y="0"/>
            <a:ext cx="0" cy="685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1 11"/>
          <p:cNvCxnSpPr/>
          <p:nvPr/>
        </p:nvCxnSpPr>
        <p:spPr>
          <a:xfrm>
            <a:off x="0" y="3429000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ttore 1 13"/>
          <p:cNvCxnSpPr/>
          <p:nvPr/>
        </p:nvCxnSpPr>
        <p:spPr>
          <a:xfrm>
            <a:off x="1619672" y="836712"/>
            <a:ext cx="3960440" cy="568863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1 14"/>
          <p:cNvCxnSpPr/>
          <p:nvPr/>
        </p:nvCxnSpPr>
        <p:spPr>
          <a:xfrm>
            <a:off x="3275856" y="0"/>
            <a:ext cx="3960440" cy="568863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350</TotalTime>
  <Words>826</Words>
  <Application>Microsoft Office PowerPoint</Application>
  <PresentationFormat>Presentazione su schermo (4:3)</PresentationFormat>
  <Paragraphs>143</Paragraphs>
  <Slides>36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36</vt:i4>
      </vt:variant>
    </vt:vector>
  </HeadingPairs>
  <TitlesOfParts>
    <vt:vector size="37" baseType="lpstr">
      <vt:lpstr>Tema di Office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  <vt:lpstr>Diapositiva 18</vt:lpstr>
      <vt:lpstr>Diapositiva 19</vt:lpstr>
      <vt:lpstr>Diapositiva 20</vt:lpstr>
      <vt:lpstr>Diapositiva 21</vt:lpstr>
      <vt:lpstr>Diapositiva 22</vt:lpstr>
      <vt:lpstr>Diapositiva 23</vt:lpstr>
      <vt:lpstr>Diapositiva 24</vt:lpstr>
      <vt:lpstr>Diapositiva 25</vt:lpstr>
      <vt:lpstr>Diapositiva 26</vt:lpstr>
      <vt:lpstr>Diapositiva 27</vt:lpstr>
      <vt:lpstr>Diapositiva 28</vt:lpstr>
      <vt:lpstr>Diapositiva 29</vt:lpstr>
      <vt:lpstr>Diapositiva 30</vt:lpstr>
      <vt:lpstr>Diapositiva 31</vt:lpstr>
      <vt:lpstr>Diapositiva 32</vt:lpstr>
      <vt:lpstr>Diapositiva 33</vt:lpstr>
      <vt:lpstr>Diapositiva 34</vt:lpstr>
      <vt:lpstr>Diapositiva 35</vt:lpstr>
      <vt:lpstr>Diapositiva 36</vt:lpstr>
    </vt:vector>
  </TitlesOfParts>
  <Company>private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case</dc:creator>
  <cp:lastModifiedBy>case</cp:lastModifiedBy>
  <cp:revision>69</cp:revision>
  <dcterms:created xsi:type="dcterms:W3CDTF">2012-08-03T09:40:09Z</dcterms:created>
  <dcterms:modified xsi:type="dcterms:W3CDTF">2012-08-07T11:08:38Z</dcterms:modified>
</cp:coreProperties>
</file>