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D6CBA-3825-4DC9-AD22-ECDCE8D91BE3}" type="datetimeFigureOut">
              <a:rPr lang="it-IT" smtClean="0"/>
              <a:pPr/>
              <a:t>01/10/2012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7C8B6-004C-4E5D-99C4-FDC0A6C17E5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slide" Target="slide3.xml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slide" Target="slide4.xml"/><Relationship Id="rId17" Type="http://schemas.openxmlformats.org/officeDocument/2006/relationships/slide" Target="slide7.xml"/><Relationship Id="rId2" Type="http://schemas.openxmlformats.org/officeDocument/2006/relationships/image" Target="../media/image1.jpeg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9.gif"/><Relationship Id="rId5" Type="http://schemas.openxmlformats.org/officeDocument/2006/relationships/image" Target="../media/image4.gif"/><Relationship Id="rId15" Type="http://schemas.openxmlformats.org/officeDocument/2006/relationships/image" Target="../media/image10.jpe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slide" Target="slide5.xml"/><Relationship Id="rId1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5.jpeg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file:///G:\lafenice\D\CORSACLASSIlavorisettembreinprima.pptx" TargetMode="External"/><Relationship Id="rId3" Type="http://schemas.openxmlformats.org/officeDocument/2006/relationships/image" Target="../media/image11.jpeg"/><Relationship Id="rId7" Type="http://schemas.openxmlformats.org/officeDocument/2006/relationships/hyperlink" Target="CORSACLASSIlavorisettembreinprima.pptx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82" name="Picture 18" descr="http://csimg.pagineprezzi.it/srv/IT/29035366ne342c005602/T/340x340/C/FFFFFF/url/new-era-cappellino-verde-uom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10483">
            <a:off x="7240242" y="905610"/>
            <a:ext cx="329830" cy="329830"/>
          </a:xfrm>
          <a:prstGeom prst="rect">
            <a:avLst/>
          </a:prstGeom>
          <a:noFill/>
        </p:spPr>
      </p:pic>
      <p:cxnSp>
        <p:nvCxnSpPr>
          <p:cNvPr id="22" name="Connettore 1 21"/>
          <p:cNvCxnSpPr>
            <a:stCxn id="44" idx="1"/>
          </p:cNvCxnSpPr>
          <p:nvPr/>
        </p:nvCxnSpPr>
        <p:spPr>
          <a:xfrm flipH="1">
            <a:off x="0" y="1580550"/>
            <a:ext cx="6454563" cy="1056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 flipH="1">
            <a:off x="2" y="1484784"/>
            <a:ext cx="7380310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 flipH="1">
            <a:off x="179512" y="1628800"/>
            <a:ext cx="7416824" cy="522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H="1">
            <a:off x="3491880" y="1556792"/>
            <a:ext cx="4752528" cy="5301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/>
          <p:cNvSpPr/>
          <p:nvPr/>
        </p:nvSpPr>
        <p:spPr>
          <a:xfrm>
            <a:off x="395536" y="0"/>
            <a:ext cx="82761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Lavori di settembre in prima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1266" name="Picture 2" descr="http://www.cicap.org/new/images/thumb/a/c/160pxocchio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060848"/>
            <a:ext cx="476612" cy="327671"/>
          </a:xfrm>
          <a:prstGeom prst="rect">
            <a:avLst/>
          </a:prstGeom>
          <a:noFill/>
        </p:spPr>
      </p:pic>
      <p:pic>
        <p:nvPicPr>
          <p:cNvPr id="8" name="Picture 2" descr="http://www.cicap.org/new/images/thumb/a/c/160pxocchio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2060848"/>
            <a:ext cx="476612" cy="327671"/>
          </a:xfrm>
          <a:prstGeom prst="rect">
            <a:avLst/>
          </a:prstGeom>
          <a:noFill/>
        </p:spPr>
      </p:pic>
      <p:pic>
        <p:nvPicPr>
          <p:cNvPr id="11268" name="Picture 4" descr="http://www.ntacalabria.it/vario/disegnidacolorare/scuola/corpo/thumbnails/orecchio_gif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279492">
            <a:off x="2578310" y="2223713"/>
            <a:ext cx="428448" cy="504056"/>
          </a:xfrm>
          <a:prstGeom prst="rect">
            <a:avLst/>
          </a:prstGeom>
          <a:noFill/>
        </p:spPr>
      </p:pic>
      <p:pic>
        <p:nvPicPr>
          <p:cNvPr id="10" name="Picture 4" descr="http://www.ntacalabria.it/vario/disegnidacolorare/scuola/corpo/thumbnails/orecchio_gif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379961" flipH="1">
            <a:off x="2162860" y="2140716"/>
            <a:ext cx="432048" cy="504056"/>
          </a:xfrm>
          <a:prstGeom prst="rect">
            <a:avLst/>
          </a:prstGeom>
          <a:noFill/>
        </p:spPr>
      </p:pic>
      <p:pic>
        <p:nvPicPr>
          <p:cNvPr id="11270" name="Picture 6" descr="http://utenti.multimania.it/Kura/naso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56992"/>
            <a:ext cx="448572" cy="452290"/>
          </a:xfrm>
          <a:prstGeom prst="rect">
            <a:avLst/>
          </a:prstGeom>
          <a:noFill/>
        </p:spPr>
      </p:pic>
      <p:pic>
        <p:nvPicPr>
          <p:cNvPr id="5" name="Immagine 4" descr="man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2204864"/>
            <a:ext cx="3347864" cy="3816424"/>
          </a:xfrm>
          <a:prstGeom prst="rect">
            <a:avLst/>
          </a:prstGeom>
        </p:spPr>
      </p:pic>
      <p:pic>
        <p:nvPicPr>
          <p:cNvPr id="11272" name="Picture 8" descr="http://web.tiscalinet.it/francom/images/bocca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2348880"/>
            <a:ext cx="801957" cy="328440"/>
          </a:xfrm>
          <a:prstGeom prst="rect">
            <a:avLst/>
          </a:prstGeom>
          <a:noFill/>
        </p:spPr>
      </p:pic>
      <p:pic>
        <p:nvPicPr>
          <p:cNvPr id="11278" name="Picture 14" descr="http://via000.files.wordpress.com/2011/03/mani1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882096">
            <a:off x="2838342" y="2240307"/>
            <a:ext cx="995132" cy="1088426"/>
          </a:xfrm>
          <a:prstGeom prst="rect">
            <a:avLst/>
          </a:prstGeom>
          <a:noFill/>
        </p:spPr>
      </p:pic>
      <p:sp>
        <p:nvSpPr>
          <p:cNvPr id="17" name="Rettangolo 16">
            <a:hlinkClick r:id="rId9" action="ppaction://hlinksldjump"/>
          </p:cNvPr>
          <p:cNvSpPr/>
          <p:nvPr/>
        </p:nvSpPr>
        <p:spPr>
          <a:xfrm>
            <a:off x="4211960" y="1556792"/>
            <a:ext cx="504056" cy="267765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it-IT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</a:t>
            </a:r>
          </a:p>
          <a:p>
            <a:pPr algn="ctr"/>
            <a:r>
              <a:rPr lang="it-IT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</a:p>
          <a:p>
            <a:pPr algn="ctr"/>
            <a:r>
              <a:rPr lang="it-IT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</a:t>
            </a:r>
          </a:p>
          <a:p>
            <a:pPr algn="ctr"/>
            <a:r>
              <a:rPr lang="it-IT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</a:p>
          <a:p>
            <a:pPr algn="ctr"/>
            <a:r>
              <a:rPr lang="it-IT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</a:t>
            </a:r>
          </a:p>
          <a:p>
            <a:pPr algn="ctr"/>
            <a:r>
              <a:rPr lang="it-IT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endParaRPr lang="it-IT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Cuore 17"/>
          <p:cNvSpPr/>
          <p:nvPr/>
        </p:nvSpPr>
        <p:spPr>
          <a:xfrm>
            <a:off x="4283968" y="4365104"/>
            <a:ext cx="360040" cy="432048"/>
          </a:xfrm>
          <a:prstGeom prst="hear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Smile 18"/>
          <p:cNvSpPr/>
          <p:nvPr/>
        </p:nvSpPr>
        <p:spPr>
          <a:xfrm>
            <a:off x="3707904" y="4293096"/>
            <a:ext cx="432048" cy="504056"/>
          </a:xfrm>
          <a:prstGeom prst="smileyFac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Pergamena 1 19"/>
          <p:cNvSpPr/>
          <p:nvPr/>
        </p:nvSpPr>
        <p:spPr>
          <a:xfrm rot="10800000">
            <a:off x="4788024" y="4293096"/>
            <a:ext cx="432048" cy="504056"/>
          </a:xfrm>
          <a:prstGeom prst="verticalScroll">
            <a:avLst>
              <a:gd name="adj" fmla="val 7244"/>
            </a:avLst>
          </a:prstGeom>
          <a:blipFill>
            <a:blip r:embed="rId10" cstate="print"/>
            <a:tile tx="0" ty="0" sx="100000" sy="100000" flip="none" algn="tl"/>
          </a:blip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asellaDiTesto 28"/>
          <p:cNvSpPr txBox="1"/>
          <p:nvPr/>
        </p:nvSpPr>
        <p:spPr>
          <a:xfrm>
            <a:off x="5580112" y="1268760"/>
            <a:ext cx="3563888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/>
              <a:t>Corsa delle classi</a:t>
            </a:r>
            <a:endParaRPr lang="it-IT" sz="1600" b="1" dirty="0"/>
          </a:p>
        </p:txBody>
      </p:sp>
      <p:pic>
        <p:nvPicPr>
          <p:cNvPr id="45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821987">
            <a:off x="5798229" y="819870"/>
            <a:ext cx="648072" cy="1375937"/>
          </a:xfrm>
          <a:prstGeom prst="rect">
            <a:avLst/>
          </a:prstGeom>
          <a:noFill/>
        </p:spPr>
      </p:pic>
      <p:sp>
        <p:nvSpPr>
          <p:cNvPr id="46" name="Rettangolo 45">
            <a:hlinkClick r:id="rId12" action="ppaction://hlinksldjump"/>
          </p:cNvPr>
          <p:cNvSpPr/>
          <p:nvPr/>
        </p:nvSpPr>
        <p:spPr>
          <a:xfrm rot="2762497">
            <a:off x="6544951" y="219773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/>
                <a:solidFill>
                  <a:schemeClr val="accent3"/>
                </a:solidFill>
              </a:rPr>
              <a:t>B</a:t>
            </a:r>
            <a:endParaRPr lang="it-IT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7" name="Rettangolo 46">
            <a:hlinkClick r:id="rId13" action="ppaction://hlinksldjump"/>
          </p:cNvPr>
          <p:cNvSpPr/>
          <p:nvPr/>
        </p:nvSpPr>
        <p:spPr>
          <a:xfrm rot="3141117">
            <a:off x="6177533" y="1779376"/>
            <a:ext cx="2885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8" name="Rettangolo 47">
            <a:hlinkClick r:id="rId14" action="ppaction://hlinksldjump"/>
          </p:cNvPr>
          <p:cNvSpPr/>
          <p:nvPr/>
        </p:nvSpPr>
        <p:spPr>
          <a:xfrm rot="3435805">
            <a:off x="5670173" y="1512616"/>
            <a:ext cx="3471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4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821987">
            <a:off x="6446300" y="819871"/>
            <a:ext cx="648072" cy="1375937"/>
          </a:xfrm>
          <a:prstGeom prst="rect">
            <a:avLst/>
          </a:prstGeom>
          <a:noFill/>
        </p:spPr>
      </p:pic>
      <p:pic>
        <p:nvPicPr>
          <p:cNvPr id="11284" name="Picture 20" descr="http://www.kiabi.it/images/cappellino-cubano-cotone-blu-uomo-ep375_1_zc1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13510">
            <a:off x="6551230" y="871727"/>
            <a:ext cx="283033" cy="283033"/>
          </a:xfrm>
          <a:prstGeom prst="rect">
            <a:avLst/>
          </a:prstGeom>
          <a:noFill/>
        </p:spPr>
      </p:pic>
      <p:pic>
        <p:nvPicPr>
          <p:cNvPr id="11286" name="Picture 22" descr="http://www.anclignano.org/images/1-Cappello_rosso.jpg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611714">
            <a:off x="5915754" y="882286"/>
            <a:ext cx="253970" cy="256940"/>
          </a:xfrm>
          <a:prstGeom prst="rect">
            <a:avLst/>
          </a:prstGeom>
          <a:noFill/>
        </p:spPr>
      </p:pic>
      <p:sp>
        <p:nvSpPr>
          <p:cNvPr id="64" name="Pentagono 63"/>
          <p:cNvSpPr/>
          <p:nvPr/>
        </p:nvSpPr>
        <p:spPr>
          <a:xfrm rot="12491931">
            <a:off x="6062260" y="5543288"/>
            <a:ext cx="3589408" cy="504056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Pentagono 64"/>
          <p:cNvSpPr/>
          <p:nvPr/>
        </p:nvSpPr>
        <p:spPr>
          <a:xfrm rot="12491931">
            <a:off x="6668451" y="4487233"/>
            <a:ext cx="3081715" cy="504056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Pentagono 65"/>
          <p:cNvSpPr/>
          <p:nvPr/>
        </p:nvSpPr>
        <p:spPr>
          <a:xfrm rot="12491931">
            <a:off x="7295121" y="3421664"/>
            <a:ext cx="2228975" cy="504056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Pentagono 66"/>
          <p:cNvSpPr/>
          <p:nvPr/>
        </p:nvSpPr>
        <p:spPr>
          <a:xfrm rot="12491931">
            <a:off x="5533406" y="6291427"/>
            <a:ext cx="2793843" cy="504056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CasellaDiTesto 67"/>
          <p:cNvSpPr txBox="1"/>
          <p:nvPr/>
        </p:nvSpPr>
        <p:spPr>
          <a:xfrm rot="1690469">
            <a:off x="7639620" y="349120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interrogazioni</a:t>
            </a:r>
            <a:endParaRPr lang="it-IT" dirty="0"/>
          </a:p>
        </p:txBody>
      </p:sp>
      <p:sp>
        <p:nvSpPr>
          <p:cNvPr id="69" name="CasellaDiTesto 68"/>
          <p:cNvSpPr txBox="1"/>
          <p:nvPr/>
        </p:nvSpPr>
        <p:spPr>
          <a:xfrm rot="1690469">
            <a:off x="7024462" y="4600873"/>
            <a:ext cx="261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Prove di ingresso</a:t>
            </a:r>
            <a:endParaRPr lang="it-IT" dirty="0"/>
          </a:p>
        </p:txBody>
      </p:sp>
      <p:sp>
        <p:nvSpPr>
          <p:cNvPr id="70" name="CasellaDiTesto 69"/>
          <p:cNvSpPr txBox="1"/>
          <p:nvPr/>
        </p:nvSpPr>
        <p:spPr>
          <a:xfrm rot="1690469">
            <a:off x="6427583" y="5619930"/>
            <a:ext cx="2967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Rispetto delle regole</a:t>
            </a:r>
            <a:endParaRPr lang="it-IT" dirty="0"/>
          </a:p>
        </p:txBody>
      </p:sp>
      <p:sp>
        <p:nvSpPr>
          <p:cNvPr id="71" name="CasellaDiTesto 70"/>
          <p:cNvSpPr txBox="1"/>
          <p:nvPr/>
        </p:nvSpPr>
        <p:spPr>
          <a:xfrm rot="1690469">
            <a:off x="5915655" y="61948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controlli</a:t>
            </a:r>
            <a:endParaRPr lang="it-IT" dirty="0"/>
          </a:p>
        </p:txBody>
      </p:sp>
      <p:pic>
        <p:nvPicPr>
          <p:cNvPr id="11280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821987">
            <a:off x="7166380" y="891880"/>
            <a:ext cx="648072" cy="1375937"/>
          </a:xfrm>
          <a:prstGeom prst="rect">
            <a:avLst/>
          </a:prstGeom>
          <a:noFill/>
        </p:spPr>
      </p:pic>
      <p:sp>
        <p:nvSpPr>
          <p:cNvPr id="72" name="Pagina iniziale 71">
            <a:hlinkClick r:id="" action="ppaction://hlinkshowjump?jump=firstslide" highlightClick="1"/>
          </p:cNvPr>
          <p:cNvSpPr/>
          <p:nvPr/>
        </p:nvSpPr>
        <p:spPr>
          <a:xfrm>
            <a:off x="4572000" y="6381328"/>
            <a:ext cx="432048" cy="476672"/>
          </a:xfrm>
          <a:prstGeom prst="actionButtonHom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0" y="5877272"/>
            <a:ext cx="248376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Ogni dito un senso</a:t>
            </a:r>
            <a:endParaRPr lang="it-IT" b="1" dirty="0"/>
          </a:p>
        </p:txBody>
      </p:sp>
      <p:sp>
        <p:nvSpPr>
          <p:cNvPr id="39" name="CasellaDiTesto 38"/>
          <p:cNvSpPr txBox="1"/>
          <p:nvPr/>
        </p:nvSpPr>
        <p:spPr>
          <a:xfrm rot="2240692">
            <a:off x="5170252" y="2602444"/>
            <a:ext cx="1513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hlinkClick r:id="rId17" action="ppaction://hlinksldjump"/>
              </a:rPr>
              <a:t>classifica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 descr="http://www.anclignano.org/images/1-Cappello_ross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995300">
            <a:off x="8275478" y="94065"/>
            <a:ext cx="772977" cy="782016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8604448" y="620688"/>
            <a:ext cx="3471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agina iniziale 3">
            <a:hlinkClick r:id="" action="ppaction://hlinkshowjump?jump=firstslide" highlightClick="1"/>
          </p:cNvPr>
          <p:cNvSpPr/>
          <p:nvPr/>
        </p:nvSpPr>
        <p:spPr>
          <a:xfrm>
            <a:off x="4572000" y="6381328"/>
            <a:ext cx="432048" cy="476672"/>
          </a:xfrm>
          <a:prstGeom prst="actionButtonHom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http://www.kiabi.it/images/cappellino-cubano-cotone-blu-uomo-ep375_1_zc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13510">
            <a:off x="8058272" y="-45634"/>
            <a:ext cx="966199" cy="966199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8244408" y="476672"/>
            <a:ext cx="58031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Pagina iniziale 3">
            <a:hlinkClick r:id="" action="ppaction://hlinkshowjump?jump=firstslide" highlightClick="1"/>
          </p:cNvPr>
          <p:cNvSpPr/>
          <p:nvPr/>
        </p:nvSpPr>
        <p:spPr>
          <a:xfrm>
            <a:off x="4572000" y="6381328"/>
            <a:ext cx="432048" cy="476672"/>
          </a:xfrm>
          <a:prstGeom prst="actionButtonHom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http://csimg.pagineprezzi.it/srv/IT/29035366ne342c005602/T/340x340/C/FFFFFF/url/new-era-cappellino-verde-uom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10483">
            <a:off x="8048351" y="-140109"/>
            <a:ext cx="1197751" cy="1197751"/>
          </a:xfrm>
          <a:prstGeom prst="rect">
            <a:avLst/>
          </a:prstGeom>
          <a:noFill/>
        </p:spPr>
      </p:pic>
      <p:sp>
        <p:nvSpPr>
          <p:cNvPr id="3" name="Rettangolo 2"/>
          <p:cNvSpPr/>
          <p:nvPr/>
        </p:nvSpPr>
        <p:spPr>
          <a:xfrm>
            <a:off x="8388424" y="54868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5400" b="1" dirty="0">
                <a:ln/>
                <a:solidFill>
                  <a:schemeClr val="accent3"/>
                </a:solidFill>
              </a:rPr>
              <a:t>B</a:t>
            </a:r>
            <a:endParaRPr lang="it-IT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Pagina iniziale 3">
            <a:hlinkClick r:id="" action="ppaction://hlinkshowjump?jump=firstslide" highlightClick="1"/>
          </p:cNvPr>
          <p:cNvSpPr/>
          <p:nvPr/>
        </p:nvSpPr>
        <p:spPr>
          <a:xfrm>
            <a:off x="4572000" y="6381328"/>
            <a:ext cx="432048" cy="476672"/>
          </a:xfrm>
          <a:prstGeom prst="actionButtonHom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gina iniziale 1">
            <a:hlinkClick r:id="" action="ppaction://hlinkshowjump?jump=firstslide" highlightClick="1"/>
          </p:cNvPr>
          <p:cNvSpPr/>
          <p:nvPr/>
        </p:nvSpPr>
        <p:spPr>
          <a:xfrm>
            <a:off x="4572000" y="6381328"/>
            <a:ext cx="432048" cy="476672"/>
          </a:xfrm>
          <a:prstGeom prst="actionButtonHom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504056" cy="267765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0000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it-IT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</a:t>
            </a:r>
          </a:p>
          <a:p>
            <a:pPr algn="ctr"/>
            <a:r>
              <a:rPr lang="it-IT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</a:p>
          <a:p>
            <a:pPr algn="ctr"/>
            <a:r>
              <a:rPr lang="it-IT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</a:t>
            </a:r>
          </a:p>
          <a:p>
            <a:pPr algn="ctr"/>
            <a:r>
              <a:rPr lang="it-IT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</a:p>
          <a:p>
            <a:pPr algn="ctr"/>
            <a:r>
              <a:rPr lang="it-IT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</a:t>
            </a:r>
          </a:p>
          <a:p>
            <a:pPr algn="ctr"/>
            <a:r>
              <a:rPr lang="it-IT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endParaRPr lang="it-IT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475656" y="0"/>
            <a:ext cx="766834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</a:rPr>
              <a:t>Titolo</a:t>
            </a:r>
            <a:r>
              <a:rPr lang="it-IT" b="1" i="1" dirty="0" smtClean="0"/>
              <a:t>:  bilancia – equilibrio – altalena . . . .</a:t>
            </a:r>
            <a:endParaRPr lang="it-IT" b="1" dirty="0" smtClean="0"/>
          </a:p>
          <a:p>
            <a:r>
              <a:rPr lang="it-IT" b="1" dirty="0" smtClean="0">
                <a:effectLst>
                  <a:outerShdw blurRad="50800" dist="50800" dir="5400000" algn="ctr" rotWithShape="0">
                    <a:schemeClr val="bg2">
                      <a:lumMod val="25000"/>
                    </a:schemeClr>
                  </a:outerShdw>
                </a:effectLst>
              </a:rPr>
              <a:t>Materiale</a:t>
            </a:r>
            <a:r>
              <a:rPr lang="it-IT" b="1" dirty="0" smtClean="0"/>
              <a:t>: </a:t>
            </a:r>
            <a:r>
              <a:rPr lang="it-IT" b="1" i="1" dirty="0" smtClean="0"/>
              <a:t>un righello, una squadra, due gomme uguali o diverse . . .</a:t>
            </a:r>
            <a:endParaRPr lang="it-IT" b="1" dirty="0" smtClean="0"/>
          </a:p>
          <a:p>
            <a:r>
              <a:rPr lang="it-IT" b="1" dirty="0" smtClean="0">
                <a:effectLst>
                  <a:outerShdw blurRad="50800" dist="50800" dir="5400000" algn="ctr" rotWithShape="0">
                    <a:schemeClr val="bg2">
                      <a:lumMod val="25000"/>
                    </a:schemeClr>
                  </a:outerShdw>
                </a:effectLst>
              </a:rPr>
              <a:t>Impianto</a:t>
            </a:r>
            <a:r>
              <a:rPr lang="it-IT" b="1" dirty="0" smtClean="0"/>
              <a:t>: </a:t>
            </a:r>
            <a:r>
              <a:rPr lang="it-IT" b="1" i="1" dirty="0" smtClean="0"/>
              <a:t>su un lato di taglio della squadra si pone il righello di piatto e lo si tiene in orizzontale . . . </a:t>
            </a:r>
          </a:p>
          <a:p>
            <a:r>
              <a:rPr lang="it-IT" b="1" dirty="0" smtClean="0"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</a:rPr>
              <a:t>Esecuzione ( misurazioni-controlli-tempi</a:t>
            </a:r>
            <a:r>
              <a:rPr lang="it-IT" b="1" dirty="0" smtClean="0"/>
              <a:t>) : </a:t>
            </a:r>
            <a:r>
              <a:rPr lang="it-IT" b="1" i="1" dirty="0" smtClean="0"/>
              <a:t>si sceglie il centro del righello, si pongono le due gomme ai lati opposti del righello e a distanze dal centro che mantengano lo stato di equilibrio . . . Si verifica che l’ equilibrio si mantenga e si misurano i pesi delle gomme e le distanze dal centro, ricavando una relazione numerica e  matematica , scrivendone una formula . . .</a:t>
            </a:r>
            <a:endParaRPr lang="it-IT" b="1" dirty="0" smtClean="0"/>
          </a:p>
          <a:p>
            <a:r>
              <a:rPr lang="it-IT" b="1" dirty="0" smtClean="0">
                <a:effectLst>
                  <a:outerShdw blurRad="50800" dist="50800" dir="5400000" algn="ctr" rotWithShape="0">
                    <a:schemeClr val="bg2">
                      <a:lumMod val="25000"/>
                    </a:schemeClr>
                  </a:outerShdw>
                </a:effectLst>
              </a:rPr>
              <a:t>Conclusioni</a:t>
            </a:r>
            <a:r>
              <a:rPr lang="it-IT" b="1" dirty="0" smtClean="0"/>
              <a:t>: </a:t>
            </a:r>
            <a:r>
              <a:rPr lang="it-IT" b="1" i="1" dirty="0" smtClean="0"/>
              <a:t>la bilancia sta in equilibrio se . . .</a:t>
            </a:r>
            <a:endParaRPr lang="it-IT" b="1" dirty="0" smtClean="0"/>
          </a:p>
          <a:p>
            <a:r>
              <a:rPr lang="it-IT" b="1" dirty="0" smtClean="0">
                <a:effectLst>
                  <a:outerShdw blurRad="50800" dist="50800" dir="5400000" algn="ctr" rotWithShape="0">
                    <a:schemeClr val="bg2">
                      <a:lumMod val="25000"/>
                    </a:schemeClr>
                  </a:outerShdw>
                </a:effectLst>
              </a:rPr>
              <a:t>Rifacimenti per errori parziali o totali</a:t>
            </a:r>
            <a:r>
              <a:rPr lang="it-IT" b="1" dirty="0" smtClean="0"/>
              <a:t>: </a:t>
            </a:r>
          </a:p>
          <a:p>
            <a:r>
              <a:rPr lang="it-IT" b="1" dirty="0" smtClean="0"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</a:rPr>
              <a:t>Tesi dell’ ipotesi </a:t>
            </a:r>
            <a:r>
              <a:rPr lang="it-IT" b="1" dirty="0" smtClean="0"/>
              <a:t>:  </a:t>
            </a:r>
            <a:r>
              <a:rPr lang="it-IT" b="1" i="1" dirty="0" smtClean="0"/>
              <a:t>formula.</a:t>
            </a:r>
          </a:p>
          <a:p>
            <a:endParaRPr lang="it-IT" b="1" i="1" dirty="0" smtClean="0"/>
          </a:p>
          <a:p>
            <a:endParaRPr lang="it-IT" b="1" i="1" dirty="0" smtClean="0"/>
          </a:p>
          <a:p>
            <a:endParaRPr lang="it-IT" b="1" i="1" dirty="0" smtClean="0"/>
          </a:p>
          <a:p>
            <a:endParaRPr lang="it-IT" b="1" i="1" dirty="0" smtClean="0"/>
          </a:p>
          <a:p>
            <a:endParaRPr lang="it-IT" b="1" i="1" dirty="0" smtClean="0"/>
          </a:p>
          <a:p>
            <a:endParaRPr lang="it-IT" b="1" i="1" dirty="0" smtClean="0"/>
          </a:p>
          <a:p>
            <a:endParaRPr lang="it-IT" b="1" i="1" dirty="0" smtClean="0"/>
          </a:p>
          <a:p>
            <a:endParaRPr lang="it-IT" b="1" i="1" dirty="0" smtClean="0"/>
          </a:p>
          <a:p>
            <a:endParaRPr lang="it-IT" b="1" i="1" dirty="0" smtClean="0"/>
          </a:p>
          <a:p>
            <a:endParaRPr lang="it-IT" b="1" dirty="0" smtClean="0"/>
          </a:p>
          <a:p>
            <a:endParaRPr lang="it-IT" dirty="0" smtClean="0"/>
          </a:p>
          <a:p>
            <a:endParaRPr lang="it-IT" dirty="0"/>
          </a:p>
        </p:txBody>
      </p:sp>
      <p:cxnSp>
        <p:nvCxnSpPr>
          <p:cNvPr id="19" name="Connettore 1 18"/>
          <p:cNvCxnSpPr/>
          <p:nvPr/>
        </p:nvCxnSpPr>
        <p:spPr>
          <a:xfrm>
            <a:off x="3923928" y="4869160"/>
            <a:ext cx="0" cy="19888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 flipV="1">
            <a:off x="4211960" y="5085184"/>
            <a:ext cx="2376264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4211960" y="5085184"/>
            <a:ext cx="2376264" cy="12961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4211960" y="5157192"/>
            <a:ext cx="0" cy="12241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flipV="1">
            <a:off x="3923928" y="4797152"/>
            <a:ext cx="3960440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0" y="0"/>
            <a:ext cx="1475656" cy="646331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Un semplice esperimento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 rot="20271372">
            <a:off x="2843808" y="4797152"/>
            <a:ext cx="5472608" cy="216024"/>
          </a:xfrm>
          <a:prstGeom prst="roundRect">
            <a:avLst>
              <a:gd name="adj" fmla="val 0"/>
            </a:avLst>
          </a:prstGeom>
          <a:blipFill>
            <a:blip r:embed="rId2" cstate="print"/>
            <a:stretch>
              <a:fillRect/>
            </a:stretch>
          </a:blip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1 5"/>
          <p:cNvCxnSpPr>
            <a:stCxn id="4" idx="0"/>
          </p:cNvCxnSpPr>
          <p:nvPr/>
        </p:nvCxnSpPr>
        <p:spPr>
          <a:xfrm flipV="1">
            <a:off x="5539399" y="4797152"/>
            <a:ext cx="544769" cy="7967"/>
          </a:xfrm>
          <a:prstGeom prst="line">
            <a:avLst/>
          </a:prstGeom>
          <a:ln w="38100"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riangolo rettangolo 11"/>
          <p:cNvSpPr/>
          <p:nvPr/>
        </p:nvSpPr>
        <p:spPr>
          <a:xfrm rot="9079565">
            <a:off x="7758094" y="3702816"/>
            <a:ext cx="576064" cy="498898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riangolo rettangolo 12"/>
          <p:cNvSpPr/>
          <p:nvPr/>
        </p:nvSpPr>
        <p:spPr>
          <a:xfrm rot="20288992">
            <a:off x="3034132" y="5683507"/>
            <a:ext cx="576064" cy="36004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1 20"/>
          <p:cNvCxnSpPr/>
          <p:nvPr/>
        </p:nvCxnSpPr>
        <p:spPr>
          <a:xfrm flipV="1">
            <a:off x="3923928" y="4797152"/>
            <a:ext cx="3960440" cy="20608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itcms.it/img/upload/gomma_da_cancellar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1262">
            <a:off x="3824925" y="4857143"/>
            <a:ext cx="1008112" cy="782836"/>
          </a:xfrm>
          <a:prstGeom prst="rect">
            <a:avLst/>
          </a:prstGeom>
          <a:noFill/>
        </p:spPr>
      </p:pic>
      <p:pic>
        <p:nvPicPr>
          <p:cNvPr id="44" name="Picture 2" descr="http://itcms.it/img/upload/gomma_da_cancellar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1262">
            <a:off x="7269309" y="3689022"/>
            <a:ext cx="739370" cy="574148"/>
          </a:xfrm>
          <a:prstGeom prst="rect">
            <a:avLst/>
          </a:prstGeom>
          <a:noFill/>
        </p:spPr>
      </p:pic>
      <p:pic>
        <p:nvPicPr>
          <p:cNvPr id="1028" name="Picture 4" descr="http://fisica.cattolica.info/biblioteca/personaggi/images/archimed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836712"/>
            <a:ext cx="1372881" cy="1538883"/>
          </a:xfrm>
          <a:prstGeom prst="rect">
            <a:avLst/>
          </a:prstGeom>
          <a:noFill/>
        </p:spPr>
      </p:pic>
      <p:pic>
        <p:nvPicPr>
          <p:cNvPr id="1030" name="Picture 6" descr="http://www.bo.astro.it/universo/venere/Sole-Pianeti/planets/stoimm/galileo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564904"/>
            <a:ext cx="1313723" cy="1477938"/>
          </a:xfrm>
          <a:prstGeom prst="rect">
            <a:avLst/>
          </a:prstGeom>
          <a:noFill/>
        </p:spPr>
      </p:pic>
      <p:pic>
        <p:nvPicPr>
          <p:cNvPr id="1032" name="Picture 8" descr="http://www.looneylaws.it/images/Charachters/Bombonico_big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299173" y="4437112"/>
            <a:ext cx="1544635" cy="24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tangolo 29"/>
          <p:cNvSpPr/>
          <p:nvPr/>
        </p:nvSpPr>
        <p:spPr>
          <a:xfrm>
            <a:off x="7380312" y="404664"/>
            <a:ext cx="144015" cy="18002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5436096" y="404664"/>
            <a:ext cx="144015" cy="18002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8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51774" flipH="1">
            <a:off x="4006564" y="2053737"/>
            <a:ext cx="1357063" cy="1687453"/>
          </a:xfrm>
          <a:prstGeom prst="rect">
            <a:avLst/>
          </a:prstGeom>
          <a:noFill/>
        </p:spPr>
      </p:pic>
      <p:pic>
        <p:nvPicPr>
          <p:cNvPr id="26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93854" flipH="1">
            <a:off x="3365622" y="2387405"/>
            <a:ext cx="1279303" cy="1743516"/>
          </a:xfrm>
          <a:prstGeom prst="rect">
            <a:avLst/>
          </a:prstGeom>
          <a:noFill/>
        </p:spPr>
      </p:pic>
      <p:sp>
        <p:nvSpPr>
          <p:cNvPr id="4" name="Rettangolo 3"/>
          <p:cNvSpPr/>
          <p:nvPr/>
        </p:nvSpPr>
        <p:spPr>
          <a:xfrm>
            <a:off x="1475656" y="0"/>
            <a:ext cx="72008" cy="141277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251520" y="0"/>
            <a:ext cx="72008" cy="141277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188640"/>
            <a:ext cx="129614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Settembre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516216" y="5013176"/>
            <a:ext cx="72008" cy="184482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1 8"/>
          <p:cNvCxnSpPr>
            <a:stCxn id="3" idx="2"/>
          </p:cNvCxnSpPr>
          <p:nvPr/>
        </p:nvCxnSpPr>
        <p:spPr>
          <a:xfrm>
            <a:off x="287524" y="1412776"/>
            <a:ext cx="6228692" cy="544522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683568" y="1412776"/>
            <a:ext cx="6840760" cy="544522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1115616" y="1412776"/>
            <a:ext cx="7596844" cy="544522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1547664" y="1412776"/>
            <a:ext cx="7596336" cy="4896544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6588224" y="5013176"/>
            <a:ext cx="255577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G  i u g n o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071992" y="4941168"/>
            <a:ext cx="72008" cy="141277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1 20"/>
          <p:cNvCxnSpPr>
            <a:stCxn id="6" idx="2"/>
            <a:endCxn id="7" idx="2"/>
          </p:cNvCxnSpPr>
          <p:nvPr/>
        </p:nvCxnSpPr>
        <p:spPr>
          <a:xfrm flipV="1">
            <a:off x="6552220" y="6353944"/>
            <a:ext cx="2555776" cy="504056"/>
          </a:xfrm>
          <a:prstGeom prst="line">
            <a:avLst/>
          </a:prstGeom>
          <a:ln cmpd="dbl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stCxn id="3" idx="2"/>
            <a:endCxn id="4" idx="2"/>
          </p:cNvCxnSpPr>
          <p:nvPr/>
        </p:nvCxnSpPr>
        <p:spPr>
          <a:xfrm>
            <a:off x="287524" y="1412776"/>
            <a:ext cx="1224136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6" descr="http://www.atleticanovese.it/LOGO/athletisme-12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58331" flipH="1">
            <a:off x="2679880" y="2928002"/>
            <a:ext cx="1184309" cy="1754448"/>
          </a:xfrm>
          <a:prstGeom prst="rect">
            <a:avLst/>
          </a:prstGeom>
          <a:noFill/>
        </p:spPr>
      </p:pic>
      <p:pic>
        <p:nvPicPr>
          <p:cNvPr id="25" name="Picture 22" descr="http://www.anclignano.org/images/1-Cappello_ross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800000" flipV="1">
            <a:off x="3131840" y="2996952"/>
            <a:ext cx="523270" cy="432048"/>
          </a:xfrm>
          <a:prstGeom prst="rect">
            <a:avLst/>
          </a:prstGeom>
          <a:noFill/>
        </p:spPr>
      </p:pic>
      <p:pic>
        <p:nvPicPr>
          <p:cNvPr id="27" name="Picture 20" descr="http://www.kiabi.it/images/cappellino-cubano-cotone-blu-uomo-ep375_1_zc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43460" flipH="1">
            <a:off x="3877321" y="2444459"/>
            <a:ext cx="499354" cy="534295"/>
          </a:xfrm>
          <a:prstGeom prst="rect">
            <a:avLst/>
          </a:prstGeom>
          <a:noFill/>
        </p:spPr>
      </p:pic>
      <p:pic>
        <p:nvPicPr>
          <p:cNvPr id="29" name="Picture 18" descr="http://csimg.pagineprezzi.it/srv/IT/29035366ne342c005602/T/340x340/C/FFFFFF/url/new-era-cappellino-verde-uomo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10483" flipH="1">
            <a:off x="4446929" y="1840657"/>
            <a:ext cx="682679" cy="859614"/>
          </a:xfrm>
          <a:prstGeom prst="rect">
            <a:avLst/>
          </a:prstGeom>
          <a:noFill/>
        </p:spPr>
      </p:pic>
      <p:pic>
        <p:nvPicPr>
          <p:cNvPr id="1026" name="Picture 2" descr="http://www.favero.com/immagini-245/sostituzione%20giocator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620688"/>
            <a:ext cx="2190428" cy="1211864"/>
          </a:xfrm>
          <a:prstGeom prst="rect">
            <a:avLst/>
          </a:prstGeom>
          <a:noFill/>
        </p:spPr>
      </p:pic>
      <p:sp>
        <p:nvSpPr>
          <p:cNvPr id="31" name="CasellaDiTesto 30">
            <a:hlinkClick r:id="rId7" action="ppaction://hlinkpres?slideindex=1&amp;slidetitle="/>
          </p:cNvPr>
          <p:cNvSpPr txBox="1"/>
          <p:nvPr/>
        </p:nvSpPr>
        <p:spPr>
          <a:xfrm>
            <a:off x="5508104" y="1052736"/>
            <a:ext cx="2016224" cy="646331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  <a:scene3d>
            <a:camera prst="orthographicFront"/>
            <a:lightRig rig="threePt" dir="t"/>
          </a:scene3d>
          <a:sp3d prstMaterial="flat"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action="ppaction://hlinkpres?slideindex=7&amp;slidetitle=Diapositiva 7"/>
              </a:rPr>
              <a:t>  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GIORNO   /  MESE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199</Words>
  <Application>Microsoft Office PowerPoint</Application>
  <PresentationFormat>Presentazione su schermo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case</dc:creator>
  <cp:lastModifiedBy>case</cp:lastModifiedBy>
  <cp:revision>31</cp:revision>
  <dcterms:created xsi:type="dcterms:W3CDTF">2012-09-17T13:28:22Z</dcterms:created>
  <dcterms:modified xsi:type="dcterms:W3CDTF">2012-10-01T18:16:26Z</dcterms:modified>
</cp:coreProperties>
</file>