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activeX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BD53"/>
    <a:srgbClr val="0033CC"/>
    <a:srgbClr val="F0FD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CAB-CDB5-4E46-9994-A92CC800C690}" type="datetimeFigureOut">
              <a:rPr lang="it-IT" smtClean="0"/>
              <a:pPr/>
              <a:t>17/05/2013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91A5-AAF5-4E30-89C4-C284EAA0B5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CAB-CDB5-4E46-9994-A92CC800C690}" type="datetimeFigureOut">
              <a:rPr lang="it-IT" smtClean="0"/>
              <a:pPr/>
              <a:t>17/05/2013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91A5-AAF5-4E30-89C4-C284EAA0B5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CAB-CDB5-4E46-9994-A92CC800C690}" type="datetimeFigureOut">
              <a:rPr lang="it-IT" smtClean="0"/>
              <a:pPr/>
              <a:t>17/05/2013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91A5-AAF5-4E30-89C4-C284EAA0B5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CAB-CDB5-4E46-9994-A92CC800C690}" type="datetimeFigureOut">
              <a:rPr lang="it-IT" smtClean="0"/>
              <a:pPr/>
              <a:t>17/05/2013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91A5-AAF5-4E30-89C4-C284EAA0B5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CAB-CDB5-4E46-9994-A92CC800C690}" type="datetimeFigureOut">
              <a:rPr lang="it-IT" smtClean="0"/>
              <a:pPr/>
              <a:t>17/05/2013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91A5-AAF5-4E30-89C4-C284EAA0B5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CAB-CDB5-4E46-9994-A92CC800C690}" type="datetimeFigureOut">
              <a:rPr lang="it-IT" smtClean="0"/>
              <a:pPr/>
              <a:t>17/05/2013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91A5-AAF5-4E30-89C4-C284EAA0B5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CAB-CDB5-4E46-9994-A92CC800C690}" type="datetimeFigureOut">
              <a:rPr lang="it-IT" smtClean="0"/>
              <a:pPr/>
              <a:t>17/05/2013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91A5-AAF5-4E30-89C4-C284EAA0B5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CAB-CDB5-4E46-9994-A92CC800C690}" type="datetimeFigureOut">
              <a:rPr lang="it-IT" smtClean="0"/>
              <a:pPr/>
              <a:t>17/05/2013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91A5-AAF5-4E30-89C4-C284EAA0B5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CAB-CDB5-4E46-9994-A92CC800C690}" type="datetimeFigureOut">
              <a:rPr lang="it-IT" smtClean="0"/>
              <a:pPr/>
              <a:t>17/05/2013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91A5-AAF5-4E30-89C4-C284EAA0B5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CAB-CDB5-4E46-9994-A92CC800C690}" type="datetimeFigureOut">
              <a:rPr lang="it-IT" smtClean="0"/>
              <a:pPr/>
              <a:t>17/05/2013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91A5-AAF5-4E30-89C4-C284EAA0B5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CAB-CDB5-4E46-9994-A92CC800C690}" type="datetimeFigureOut">
              <a:rPr lang="it-IT" smtClean="0"/>
              <a:pPr/>
              <a:t>17/05/2013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91A5-AAF5-4E30-89C4-C284EAA0B5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6DCAB-CDB5-4E46-9994-A92CC800C690}" type="datetimeFigureOut">
              <a:rPr lang="it-IT" smtClean="0"/>
              <a:pPr/>
              <a:t>17/05/2013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091A5-AAF5-4E30-89C4-C284EAA0B59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lafenice\D\Phoenix%20-%20Lisztomania(1)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slide" Target="slide2.xml"/><Relationship Id="rId3" Type="http://schemas.openxmlformats.org/officeDocument/2006/relationships/image" Target="../media/image8.gif"/><Relationship Id="rId7" Type="http://schemas.openxmlformats.org/officeDocument/2006/relationships/slide" Target="slide8.xml"/><Relationship Id="rId12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slide" Target="slide5.xml"/><Relationship Id="rId5" Type="http://schemas.openxmlformats.org/officeDocument/2006/relationships/hyperlink" Target="http://www.google.it/url?sa=i&amp;rct=j&amp;q=&amp;esrc=s&amp;frm=1&amp;source=images&amp;cd=&amp;cad=rja&amp;docid=7UM_oDjZj1ZkbM&amp;tbnid=39diMbF0-df0RM:&amp;ved=0CAUQjRw&amp;url=http://www.megghy.com/gif_animate/cose_oggetti/dadi/index4.html&amp;ei=EQmVUd-OC4LYOdfAgNAB&amp;bvm=bv.46471029,d.ZGU&amp;psig=AFQjCNECvCI6Nr31rOKw6TBSugJ_B9DcaA&amp;ust=1368808074292962" TargetMode="External"/><Relationship Id="rId10" Type="http://schemas.openxmlformats.org/officeDocument/2006/relationships/slide" Target="slide3.xml"/><Relationship Id="rId4" Type="http://schemas.openxmlformats.org/officeDocument/2006/relationships/hyperlink" Target="../software/Dadx%201.5.0.exe" TargetMode="External"/><Relationship Id="rId9" Type="http://schemas.openxmlformats.org/officeDocument/2006/relationships/slide" Target="slide6.xml"/><Relationship Id="rId1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it/url?sa=i&amp;rct=j&amp;q=&amp;esrc=s&amp;frm=1&amp;source=images&amp;cd=&amp;cad=rja&amp;docid=yYxWlx31bD_v0M&amp;tbnid=sdrepZkN4_cUhM:&amp;ved=0CAUQjRw&amp;url=http://www.sportcafe24.com/56191/prima-pagina/moto-gp-valentino-rossi-pronto-a-dare-battaglia.html&amp;ei=9AmVUY77EcWsPfWKgKgO&amp;bvm=bv.46471029,d.ZGU&amp;psig=AFQjCNGcK1aO1F4B3EVHnWqbCg0NNKXr2w&amp;ust=136880829666983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gi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5" Type="http://schemas.openxmlformats.org/officeDocument/2006/relationships/hyperlink" Target="http://www.360cities.net/area/rio-de-janeiro-brazil-2" TargetMode="External"/><Relationship Id="rId4" Type="http://schemas.openxmlformats.org/officeDocument/2006/relationships/hyperlink" Target="http://www.360cities.net/image/iemanja-at-copacabana-beac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oogle.it/url?sa=i&amp;rct=j&amp;q=&amp;esrc=s&amp;frm=1&amp;source=images&amp;cd=&amp;cad=rja&amp;docid=qTmuus56NET8vM&amp;tbnid=0raRKKwdpaNLIM:&amp;ved=0CAUQjRw&amp;url=http://amitywonderlanddream.blogspot.com/2013_02_01_archive.html&amp;ei=dxyVUf7FFMiZPcmqgJAN&amp;bvm=bv.46471029,d.ZGU&amp;psig=AFQjCNFEyR0u8m3fZk5Rj_WhfOgosOukwQ&amp;ust=136881301584877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lafenice\D\La%20zeolite,%20il%20minerale%20che%20riscalda.wmv" TargetMode="External"/><Relationship Id="rId5" Type="http://schemas.openxmlformats.org/officeDocument/2006/relationships/image" Target="../media/image6.gif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../software/Dadx%201.5.0.ex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slide" Target="slide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hoenix - Lisztomania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Immagine 3" descr="tumblr_lr0d6x79Kz1qcmjf4o1_5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96952"/>
            <a:ext cx="9144000" cy="3861048"/>
          </a:xfrm>
          <a:prstGeom prst="rect">
            <a:avLst/>
          </a:prstGeom>
        </p:spPr>
      </p:pic>
      <p:pic>
        <p:nvPicPr>
          <p:cNvPr id="5" name="Immagine 4" descr="notte gif, corvin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4149080"/>
          </a:xfrm>
          <a:prstGeom prst="rect">
            <a:avLst/>
          </a:prstGeom>
        </p:spPr>
      </p:pic>
      <p:pic>
        <p:nvPicPr>
          <p:cNvPr id="6" name="Immagine 5" descr="dra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48464" y="3730724"/>
            <a:ext cx="395536" cy="395536"/>
          </a:xfrm>
          <a:prstGeom prst="rect">
            <a:avLst/>
          </a:prstGeom>
        </p:spPr>
      </p:pic>
      <p:cxnSp>
        <p:nvCxnSpPr>
          <p:cNvPr id="9" name="Connettore 1 8"/>
          <p:cNvCxnSpPr/>
          <p:nvPr/>
        </p:nvCxnSpPr>
        <p:spPr>
          <a:xfrm>
            <a:off x="3419872" y="476672"/>
            <a:ext cx="5472608" cy="338437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4.bp.blogspot.com/_-BqcQGzUJSo/SfuDOfR9_5I/AAAAAAAAAh4/4_2PDIKWmsk/s400/Caduceo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2132856"/>
            <a:ext cx="1001688" cy="1001688"/>
          </a:xfrm>
          <a:prstGeom prst="rect">
            <a:avLst/>
          </a:prstGeom>
          <a:noFill/>
        </p:spPr>
      </p:pic>
      <p:cxnSp>
        <p:nvCxnSpPr>
          <p:cNvPr id="11" name="Connettore 1 10"/>
          <p:cNvCxnSpPr/>
          <p:nvPr/>
        </p:nvCxnSpPr>
        <p:spPr>
          <a:xfrm flipH="1" flipV="1">
            <a:off x="6444208" y="2348880"/>
            <a:ext cx="2448272" cy="15121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igura a mano libera 13"/>
          <p:cNvSpPr/>
          <p:nvPr/>
        </p:nvSpPr>
        <p:spPr>
          <a:xfrm>
            <a:off x="6290631" y="2996588"/>
            <a:ext cx="1145755" cy="539826"/>
          </a:xfrm>
          <a:custGeom>
            <a:avLst/>
            <a:gdLst>
              <a:gd name="connsiteX0" fmla="*/ 121186 w 1145755"/>
              <a:gd name="connsiteY0" fmla="*/ 0 h 539826"/>
              <a:gd name="connsiteX1" fmla="*/ 0 w 1145755"/>
              <a:gd name="connsiteY1" fmla="*/ 33051 h 539826"/>
              <a:gd name="connsiteX2" fmla="*/ 11017 w 1145755"/>
              <a:gd name="connsiteY2" fmla="*/ 77118 h 539826"/>
              <a:gd name="connsiteX3" fmla="*/ 220338 w 1145755"/>
              <a:gd name="connsiteY3" fmla="*/ 88135 h 539826"/>
              <a:gd name="connsiteX4" fmla="*/ 319489 w 1145755"/>
              <a:gd name="connsiteY4" fmla="*/ 99152 h 539826"/>
              <a:gd name="connsiteX5" fmla="*/ 330506 w 1145755"/>
              <a:gd name="connsiteY5" fmla="*/ 165253 h 539826"/>
              <a:gd name="connsiteX6" fmla="*/ 77118 w 1145755"/>
              <a:gd name="connsiteY6" fmla="*/ 198304 h 539826"/>
              <a:gd name="connsiteX7" fmla="*/ 11017 w 1145755"/>
              <a:gd name="connsiteY7" fmla="*/ 231354 h 539826"/>
              <a:gd name="connsiteX8" fmla="*/ 22034 w 1145755"/>
              <a:gd name="connsiteY8" fmla="*/ 264405 h 539826"/>
              <a:gd name="connsiteX9" fmla="*/ 44068 w 1145755"/>
              <a:gd name="connsiteY9" fmla="*/ 297455 h 539826"/>
              <a:gd name="connsiteX10" fmla="*/ 110169 w 1145755"/>
              <a:gd name="connsiteY10" fmla="*/ 319489 h 539826"/>
              <a:gd name="connsiteX11" fmla="*/ 176270 w 1145755"/>
              <a:gd name="connsiteY11" fmla="*/ 341523 h 539826"/>
              <a:gd name="connsiteX12" fmla="*/ 209321 w 1145755"/>
              <a:gd name="connsiteY12" fmla="*/ 352540 h 539826"/>
              <a:gd name="connsiteX13" fmla="*/ 308473 w 1145755"/>
              <a:gd name="connsiteY13" fmla="*/ 363557 h 539826"/>
              <a:gd name="connsiteX14" fmla="*/ 385591 w 1145755"/>
              <a:gd name="connsiteY14" fmla="*/ 385590 h 539826"/>
              <a:gd name="connsiteX15" fmla="*/ 440675 w 1145755"/>
              <a:gd name="connsiteY15" fmla="*/ 396607 h 539826"/>
              <a:gd name="connsiteX16" fmla="*/ 550844 w 1145755"/>
              <a:gd name="connsiteY16" fmla="*/ 418641 h 539826"/>
              <a:gd name="connsiteX17" fmla="*/ 826265 w 1145755"/>
              <a:gd name="connsiteY17" fmla="*/ 429658 h 539826"/>
              <a:gd name="connsiteX18" fmla="*/ 958468 w 1145755"/>
              <a:gd name="connsiteY18" fmla="*/ 473725 h 539826"/>
              <a:gd name="connsiteX19" fmla="*/ 991518 w 1145755"/>
              <a:gd name="connsiteY19" fmla="*/ 484742 h 539826"/>
              <a:gd name="connsiteX20" fmla="*/ 1024569 w 1145755"/>
              <a:gd name="connsiteY20" fmla="*/ 506776 h 539826"/>
              <a:gd name="connsiteX21" fmla="*/ 1090670 w 1145755"/>
              <a:gd name="connsiteY21" fmla="*/ 528810 h 539826"/>
              <a:gd name="connsiteX22" fmla="*/ 1145755 w 1145755"/>
              <a:gd name="connsiteY22" fmla="*/ 539826 h 53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45755" h="539826">
                <a:moveTo>
                  <a:pt x="121186" y="0"/>
                </a:moveTo>
                <a:cubicBezTo>
                  <a:pt x="21785" y="24851"/>
                  <a:pt x="61780" y="12458"/>
                  <a:pt x="0" y="33051"/>
                </a:cubicBezTo>
                <a:cubicBezTo>
                  <a:pt x="3672" y="47740"/>
                  <a:pt x="1324" y="65486"/>
                  <a:pt x="11017" y="77118"/>
                </a:cubicBezTo>
                <a:cubicBezTo>
                  <a:pt x="52823" y="127284"/>
                  <a:pt x="212289" y="88672"/>
                  <a:pt x="220338" y="88135"/>
                </a:cubicBezTo>
                <a:cubicBezTo>
                  <a:pt x="253388" y="91807"/>
                  <a:pt x="287228" y="91087"/>
                  <a:pt x="319489" y="99152"/>
                </a:cubicBezTo>
                <a:cubicBezTo>
                  <a:pt x="357497" y="108654"/>
                  <a:pt x="369263" y="136185"/>
                  <a:pt x="330506" y="165253"/>
                </a:cubicBezTo>
                <a:cubicBezTo>
                  <a:pt x="280690" y="202615"/>
                  <a:pt x="83996" y="197899"/>
                  <a:pt x="77118" y="198304"/>
                </a:cubicBezTo>
                <a:cubicBezTo>
                  <a:pt x="63204" y="202942"/>
                  <a:pt x="17589" y="214925"/>
                  <a:pt x="11017" y="231354"/>
                </a:cubicBezTo>
                <a:cubicBezTo>
                  <a:pt x="6704" y="242136"/>
                  <a:pt x="16840" y="254018"/>
                  <a:pt x="22034" y="264405"/>
                </a:cubicBezTo>
                <a:cubicBezTo>
                  <a:pt x="27955" y="276248"/>
                  <a:pt x="32840" y="290438"/>
                  <a:pt x="44068" y="297455"/>
                </a:cubicBezTo>
                <a:cubicBezTo>
                  <a:pt x="63763" y="309764"/>
                  <a:pt x="88135" y="312144"/>
                  <a:pt x="110169" y="319489"/>
                </a:cubicBezTo>
                <a:lnTo>
                  <a:pt x="176270" y="341523"/>
                </a:lnTo>
                <a:cubicBezTo>
                  <a:pt x="187287" y="345195"/>
                  <a:pt x="197779" y="351258"/>
                  <a:pt x="209321" y="352540"/>
                </a:cubicBezTo>
                <a:lnTo>
                  <a:pt x="308473" y="363557"/>
                </a:lnTo>
                <a:cubicBezTo>
                  <a:pt x="345277" y="375824"/>
                  <a:pt x="344092" y="376368"/>
                  <a:pt x="385591" y="385590"/>
                </a:cubicBezTo>
                <a:cubicBezTo>
                  <a:pt x="403870" y="389652"/>
                  <a:pt x="422396" y="392545"/>
                  <a:pt x="440675" y="396607"/>
                </a:cubicBezTo>
                <a:cubicBezTo>
                  <a:pt x="482414" y="405883"/>
                  <a:pt x="505212" y="415697"/>
                  <a:pt x="550844" y="418641"/>
                </a:cubicBezTo>
                <a:cubicBezTo>
                  <a:pt x="642534" y="424557"/>
                  <a:pt x="734458" y="425986"/>
                  <a:pt x="826265" y="429658"/>
                </a:cubicBezTo>
                <a:lnTo>
                  <a:pt x="958468" y="473725"/>
                </a:lnTo>
                <a:cubicBezTo>
                  <a:pt x="969485" y="477397"/>
                  <a:pt x="981856" y="478300"/>
                  <a:pt x="991518" y="484742"/>
                </a:cubicBezTo>
                <a:cubicBezTo>
                  <a:pt x="1002535" y="492087"/>
                  <a:pt x="1012469" y="501398"/>
                  <a:pt x="1024569" y="506776"/>
                </a:cubicBezTo>
                <a:cubicBezTo>
                  <a:pt x="1045793" y="516209"/>
                  <a:pt x="1067895" y="524255"/>
                  <a:pt x="1090670" y="528810"/>
                </a:cubicBezTo>
                <a:lnTo>
                  <a:pt x="1145755" y="539826"/>
                </a:lnTo>
              </a:path>
            </a:pathLst>
          </a:cu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Picture 3" descr="D:\dati\Root\Documents and Settings\Mario\Pictures\red-2011-674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030416"/>
            <a:ext cx="827584" cy="827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3000" numSld="1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sellaDiTesto 21"/>
          <p:cNvSpPr txBox="1"/>
          <p:nvPr/>
        </p:nvSpPr>
        <p:spPr>
          <a:xfrm>
            <a:off x="0" y="0"/>
            <a:ext cx="8028384" cy="7017306"/>
          </a:xfrm>
          <a:prstGeom prst="rect">
            <a:avLst/>
          </a:prstGeom>
          <a:blipFill dpi="0" rotWithShape="1">
            <a:blip r:embed="rId2" cstate="print">
              <a:alphaModFix amt="32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</a:t>
            </a:r>
            <a:endParaRPr lang="it-IT" sz="7200" b="1" dirty="0" smtClean="0">
              <a:solidFill>
                <a:srgbClr val="E3BD53"/>
              </a:solidFill>
            </a:endParaRP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20482" name="Picture 2" descr="http://fc.retecivica.milano.it/dallo%20staff/Moderatori/RCMWEB/Tesoro/03sito/under/tappe/3/oca/img/bas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015618" cy="6857999"/>
          </a:xfrm>
          <a:prstGeom prst="rect">
            <a:avLst/>
          </a:prstGeom>
          <a:noFill/>
        </p:spPr>
      </p:pic>
      <p:cxnSp>
        <p:nvCxnSpPr>
          <p:cNvPr id="4" name="Connettore 1 3"/>
          <p:cNvCxnSpPr/>
          <p:nvPr/>
        </p:nvCxnSpPr>
        <p:spPr>
          <a:xfrm>
            <a:off x="8028384" y="0"/>
            <a:ext cx="0" cy="6858000"/>
          </a:xfrm>
          <a:prstGeom prst="line">
            <a:avLst/>
          </a:prstGeom>
          <a:ln w="317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8100392" y="0"/>
            <a:ext cx="1043608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Simulatore lancio dadi</a:t>
            </a:r>
          </a:p>
          <a:p>
            <a:pPr algn="ctr"/>
            <a:r>
              <a:rPr lang="it-IT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action="ppaction://hlinkfile"/>
              </a:rPr>
              <a:t>..\software\Dadx 1.5.0.exe</a:t>
            </a:r>
            <a:endParaRPr lang="it-IT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484" name="Picture 4" descr="http://www.megghy.com/gif_animate/cose_oggetti/dadi/13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64624" y="980728"/>
            <a:ext cx="1079376" cy="555562"/>
          </a:xfrm>
          <a:prstGeom prst="rect">
            <a:avLst/>
          </a:prstGeom>
          <a:noFill/>
        </p:spPr>
      </p:pic>
      <p:cxnSp>
        <p:nvCxnSpPr>
          <p:cNvPr id="8" name="Connettore 1 7"/>
          <p:cNvCxnSpPr/>
          <p:nvPr/>
        </p:nvCxnSpPr>
        <p:spPr>
          <a:xfrm>
            <a:off x="8028384" y="1700808"/>
            <a:ext cx="1115616" cy="0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ersonalizzato 10">
            <a:hlinkClick r:id="" action="ppaction://noaction" highlightClick="1"/>
          </p:cNvPr>
          <p:cNvSpPr/>
          <p:nvPr/>
        </p:nvSpPr>
        <p:spPr>
          <a:xfrm>
            <a:off x="2123728" y="260648"/>
            <a:ext cx="504056" cy="57606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3" descr="D:\dati\Root\Documents and Settings\Mario\Pictures\red-2011-674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16416" y="6030416"/>
            <a:ext cx="827584" cy="827584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1259632" y="2852936"/>
            <a:ext cx="1152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 smtClean="0"/>
              <a:t>63</a:t>
            </a:r>
            <a:endParaRPr lang="it-IT" sz="6600" dirty="0"/>
          </a:p>
        </p:txBody>
      </p:sp>
      <p:sp>
        <p:nvSpPr>
          <p:cNvPr id="17" name="Rettangolo 16"/>
          <p:cNvSpPr/>
          <p:nvPr/>
        </p:nvSpPr>
        <p:spPr>
          <a:xfrm>
            <a:off x="6804248" y="0"/>
            <a:ext cx="122413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2987824" y="1124744"/>
            <a:ext cx="2304256" cy="5733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1259632" y="5805264"/>
            <a:ext cx="6768752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0" y="0"/>
            <a:ext cx="802838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23" name="Rettangolo arrotondato 22">
            <a:hlinkClick r:id="rId9" action="ppaction://hlinksldjump"/>
          </p:cNvPr>
          <p:cNvSpPr/>
          <p:nvPr/>
        </p:nvSpPr>
        <p:spPr>
          <a:xfrm>
            <a:off x="6012160" y="404664"/>
            <a:ext cx="576064" cy="64807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arrotondato 23">
            <a:hlinkClick r:id="rId10" action="ppaction://hlinksldjump"/>
          </p:cNvPr>
          <p:cNvSpPr/>
          <p:nvPr/>
        </p:nvSpPr>
        <p:spPr>
          <a:xfrm>
            <a:off x="1763688" y="1340768"/>
            <a:ext cx="576064" cy="64807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arrotondato 24">
            <a:hlinkClick r:id="rId11" action="ppaction://hlinksldjump"/>
          </p:cNvPr>
          <p:cNvSpPr/>
          <p:nvPr/>
        </p:nvSpPr>
        <p:spPr>
          <a:xfrm>
            <a:off x="5292080" y="2636912"/>
            <a:ext cx="576064" cy="64807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arrotondato 25">
            <a:hlinkClick r:id="rId11" action="ppaction://hlinksldjump"/>
          </p:cNvPr>
          <p:cNvSpPr/>
          <p:nvPr/>
        </p:nvSpPr>
        <p:spPr>
          <a:xfrm>
            <a:off x="2123728" y="3933056"/>
            <a:ext cx="576064" cy="64807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arrotondato 26"/>
          <p:cNvSpPr/>
          <p:nvPr/>
        </p:nvSpPr>
        <p:spPr>
          <a:xfrm>
            <a:off x="179512" y="2564904"/>
            <a:ext cx="576064" cy="64807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arrotondato 27"/>
          <p:cNvSpPr/>
          <p:nvPr/>
        </p:nvSpPr>
        <p:spPr>
          <a:xfrm>
            <a:off x="395536" y="4509120"/>
            <a:ext cx="576064" cy="64807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arrotondato 28">
            <a:hlinkClick r:id="rId11" action="ppaction://hlinksldjump"/>
          </p:cNvPr>
          <p:cNvSpPr/>
          <p:nvPr/>
        </p:nvSpPr>
        <p:spPr>
          <a:xfrm>
            <a:off x="3995936" y="6021288"/>
            <a:ext cx="576064" cy="64807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arrotondato 29"/>
          <p:cNvSpPr/>
          <p:nvPr/>
        </p:nvSpPr>
        <p:spPr>
          <a:xfrm>
            <a:off x="6588224" y="908720"/>
            <a:ext cx="576064" cy="64807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arrotondato 30"/>
          <p:cNvSpPr/>
          <p:nvPr/>
        </p:nvSpPr>
        <p:spPr>
          <a:xfrm>
            <a:off x="1115616" y="1772816"/>
            <a:ext cx="576064" cy="64807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arrotondato 31">
            <a:hlinkClick r:id="rId12" action="ppaction://hlinksldjump"/>
          </p:cNvPr>
          <p:cNvSpPr/>
          <p:nvPr/>
        </p:nvSpPr>
        <p:spPr>
          <a:xfrm>
            <a:off x="7308304" y="2492896"/>
            <a:ext cx="576064" cy="64807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arrotondato 32"/>
          <p:cNvSpPr/>
          <p:nvPr/>
        </p:nvSpPr>
        <p:spPr>
          <a:xfrm>
            <a:off x="7380312" y="3573016"/>
            <a:ext cx="576064" cy="64807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arrotondato 33"/>
          <p:cNvSpPr/>
          <p:nvPr/>
        </p:nvSpPr>
        <p:spPr>
          <a:xfrm>
            <a:off x="5292080" y="3933056"/>
            <a:ext cx="576064" cy="64807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arrotondato 34"/>
          <p:cNvSpPr/>
          <p:nvPr/>
        </p:nvSpPr>
        <p:spPr>
          <a:xfrm>
            <a:off x="1547664" y="6021288"/>
            <a:ext cx="576064" cy="64807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4067944" y="5949280"/>
            <a:ext cx="576064" cy="64807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arrotondato 36"/>
          <p:cNvSpPr/>
          <p:nvPr/>
        </p:nvSpPr>
        <p:spPr>
          <a:xfrm>
            <a:off x="3707904" y="5013176"/>
            <a:ext cx="576064" cy="64807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arrotondato 37"/>
          <p:cNvSpPr/>
          <p:nvPr/>
        </p:nvSpPr>
        <p:spPr>
          <a:xfrm>
            <a:off x="5292080" y="6021288"/>
            <a:ext cx="576064" cy="64807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>
            <a:hlinkClick r:id="rId13" action="ppaction://hlinksldjump"/>
          </p:cNvPr>
          <p:cNvSpPr/>
          <p:nvPr/>
        </p:nvSpPr>
        <p:spPr>
          <a:xfrm>
            <a:off x="0" y="5805264"/>
            <a:ext cx="8316416" cy="1052736"/>
          </a:xfrm>
          <a:prstGeom prst="rect">
            <a:avLst/>
          </a:prstGeom>
          <a:blipFill dpi="0" rotWithShape="1">
            <a:blip r:embed="rId14" cstate="print">
              <a:alphaModFix amt="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>
            <a:hlinkClick r:id="rId13" action="ppaction://hlinksldjump"/>
          </p:cNvPr>
          <p:cNvSpPr/>
          <p:nvPr/>
        </p:nvSpPr>
        <p:spPr>
          <a:xfrm>
            <a:off x="0" y="4797152"/>
            <a:ext cx="8316416" cy="1008112"/>
          </a:xfrm>
          <a:prstGeom prst="rect">
            <a:avLst/>
          </a:prstGeom>
          <a:blipFill dpi="0" rotWithShape="1">
            <a:blip r:embed="rId14" cstate="print">
              <a:alphaModFix amt="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>
            <a:hlinkClick r:id="rId13" action="ppaction://hlinksldjump"/>
          </p:cNvPr>
          <p:cNvSpPr/>
          <p:nvPr/>
        </p:nvSpPr>
        <p:spPr>
          <a:xfrm>
            <a:off x="0" y="3717032"/>
            <a:ext cx="2123728" cy="1052736"/>
          </a:xfrm>
          <a:prstGeom prst="rect">
            <a:avLst/>
          </a:prstGeom>
          <a:blipFill dpi="0" rotWithShape="1">
            <a:blip r:embed="rId14" cstate="print">
              <a:alphaModFix amt="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>
            <a:hlinkClick r:id="rId13" action="ppaction://hlinksldjump"/>
          </p:cNvPr>
          <p:cNvSpPr/>
          <p:nvPr/>
        </p:nvSpPr>
        <p:spPr>
          <a:xfrm>
            <a:off x="2699792" y="3717032"/>
            <a:ext cx="5616624" cy="1052736"/>
          </a:xfrm>
          <a:prstGeom prst="rect">
            <a:avLst/>
          </a:prstGeom>
          <a:blipFill dpi="0" rotWithShape="1">
            <a:blip r:embed="rId14" cstate="print">
              <a:alphaModFix amt="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>
            <a:hlinkClick r:id="rId13" action="ppaction://hlinksldjump"/>
          </p:cNvPr>
          <p:cNvSpPr/>
          <p:nvPr/>
        </p:nvSpPr>
        <p:spPr>
          <a:xfrm>
            <a:off x="0" y="2708920"/>
            <a:ext cx="5292080" cy="1008112"/>
          </a:xfrm>
          <a:prstGeom prst="rect">
            <a:avLst/>
          </a:prstGeom>
          <a:blipFill dpi="0" rotWithShape="1">
            <a:blip r:embed="rId14" cstate="print">
              <a:alphaModFix amt="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>
            <a:hlinkClick r:id="rId13" action="ppaction://hlinksldjump"/>
          </p:cNvPr>
          <p:cNvSpPr/>
          <p:nvPr/>
        </p:nvSpPr>
        <p:spPr>
          <a:xfrm>
            <a:off x="5868144" y="2636912"/>
            <a:ext cx="1440160" cy="1052736"/>
          </a:xfrm>
          <a:prstGeom prst="rect">
            <a:avLst/>
          </a:prstGeom>
          <a:blipFill dpi="0" rotWithShape="1">
            <a:blip r:embed="rId14" cstate="print">
              <a:alphaModFix amt="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/>
          <p:cNvSpPr/>
          <p:nvPr/>
        </p:nvSpPr>
        <p:spPr>
          <a:xfrm>
            <a:off x="5292080" y="3501008"/>
            <a:ext cx="57606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>
            <a:hlinkClick r:id="rId13" action="ppaction://hlinksldjump"/>
          </p:cNvPr>
          <p:cNvSpPr/>
          <p:nvPr/>
        </p:nvSpPr>
        <p:spPr>
          <a:xfrm>
            <a:off x="0" y="1988840"/>
            <a:ext cx="7308304" cy="720080"/>
          </a:xfrm>
          <a:prstGeom prst="rect">
            <a:avLst/>
          </a:prstGeom>
          <a:blipFill dpi="0" rotWithShape="1">
            <a:blip r:embed="rId14" cstate="print">
              <a:alphaModFix amt="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46">
            <a:hlinkClick r:id="rId13" action="ppaction://hlinksldjump"/>
          </p:cNvPr>
          <p:cNvSpPr/>
          <p:nvPr/>
        </p:nvSpPr>
        <p:spPr>
          <a:xfrm>
            <a:off x="7308304" y="0"/>
            <a:ext cx="720080" cy="2465512"/>
          </a:xfrm>
          <a:prstGeom prst="rect">
            <a:avLst/>
          </a:prstGeom>
          <a:blipFill dpi="0" rotWithShape="1">
            <a:blip r:embed="rId14" cstate="print">
              <a:alphaModFix amt="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ttangolo 47">
            <a:hlinkClick r:id="rId13" action="ppaction://hlinksldjump"/>
          </p:cNvPr>
          <p:cNvSpPr/>
          <p:nvPr/>
        </p:nvSpPr>
        <p:spPr>
          <a:xfrm>
            <a:off x="0" y="0"/>
            <a:ext cx="5868144" cy="1052736"/>
          </a:xfrm>
          <a:prstGeom prst="rect">
            <a:avLst/>
          </a:prstGeom>
          <a:blipFill dpi="0" rotWithShape="1">
            <a:blip r:embed="rId14" cstate="print">
              <a:alphaModFix amt="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Rettangolo 48">
            <a:hlinkClick r:id="rId13" action="ppaction://hlinksldjump"/>
          </p:cNvPr>
          <p:cNvSpPr/>
          <p:nvPr/>
        </p:nvSpPr>
        <p:spPr>
          <a:xfrm>
            <a:off x="6732240" y="0"/>
            <a:ext cx="576064" cy="1988840"/>
          </a:xfrm>
          <a:prstGeom prst="rect">
            <a:avLst/>
          </a:prstGeom>
          <a:blipFill dpi="0" rotWithShape="1">
            <a:blip r:embed="rId14" cstate="print">
              <a:alphaModFix amt="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ettangolo 49">
            <a:hlinkClick r:id="rId13" action="ppaction://hlinksldjump"/>
          </p:cNvPr>
          <p:cNvSpPr/>
          <p:nvPr/>
        </p:nvSpPr>
        <p:spPr>
          <a:xfrm>
            <a:off x="2339752" y="1196752"/>
            <a:ext cx="4392488" cy="792088"/>
          </a:xfrm>
          <a:prstGeom prst="rect">
            <a:avLst/>
          </a:prstGeom>
          <a:blipFill dpi="0" rotWithShape="1">
            <a:blip r:embed="rId14" cstate="print">
              <a:alphaModFix amt="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50">
            <a:hlinkClick r:id="rId13" action="ppaction://hlinksldjump"/>
          </p:cNvPr>
          <p:cNvSpPr/>
          <p:nvPr/>
        </p:nvSpPr>
        <p:spPr>
          <a:xfrm>
            <a:off x="0" y="1052736"/>
            <a:ext cx="1763688" cy="936104"/>
          </a:xfrm>
          <a:prstGeom prst="rect">
            <a:avLst/>
          </a:prstGeom>
          <a:blipFill dpi="0" rotWithShape="1">
            <a:blip r:embed="rId14" cstate="print">
              <a:alphaModFix amt="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portcafe24.com/wp-content/uploads/2013/04/motogp-riccio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0" y="593467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Schizzi al traguardo, </a:t>
            </a:r>
            <a:r>
              <a:rPr lang="it-IT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complimenti</a:t>
            </a:r>
            <a:endParaRPr lang="it-IT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459" name="Picture 3" descr="D:\dati\Root\Documents and Settings\Mario\Pictures\red-2011-674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6030416"/>
            <a:ext cx="827584" cy="827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43608" y="1886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Se indovini dove sei vai a </a:t>
            </a:r>
            <a:r>
              <a:rPr lang="it-IT" sz="2400" b="1" dirty="0" smtClean="0"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a:rPr>
              <a:t>casella 60</a:t>
            </a:r>
            <a:endParaRPr lang="it-IT" sz="2400" b="1" dirty="0">
              <a:effectLst>
                <a:outerShdw blurRad="50800" dist="50800" dir="5400000" algn="ctr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187624" y="6165304"/>
            <a:ext cx="6858000" cy="369332"/>
          </a:xfrm>
          <a:prstGeom prst="rect">
            <a:avLst/>
          </a:prstGeom>
          <a:solidFill>
            <a:srgbClr val="0033CC"/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hlinkClick r:id="rId4" tooltip="panorama photos of Iemanjá at Copacabana Beach on 360cities.net"/>
              </a:rPr>
              <a:t>Iemanjá at Copacabana Beach</a:t>
            </a:r>
            <a:r>
              <a:rPr lang="pt-BR" dirty="0" smtClean="0"/>
              <a:t> in </a:t>
            </a:r>
            <a:r>
              <a:rPr lang="pt-BR" dirty="0" smtClean="0">
                <a:hlinkClick r:id="rId5" tooltip="panoramic images from rio-de-janeiro-brazil-2"/>
              </a:rPr>
              <a:t>rio-de-janeiro-brazil-2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3" descr="D:\dati\Root\Documents and Settings\Mario\Pictures\red-2011-674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6416" y="6030416"/>
            <a:ext cx="827584" cy="827584"/>
          </a:xfrm>
          <a:prstGeom prst="rect">
            <a:avLst/>
          </a:prstGeom>
          <a:noFill/>
        </p:spPr>
      </p:pic>
    </p:spTree>
    <p:controls>
      <p:control spid="18435" name="ShockwaveFlash1" r:id="rId2" imgW="4858428" imgH="360000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43608" y="1886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Che brutto scivolone, torni a </a:t>
            </a:r>
            <a:r>
              <a:rPr lang="it-IT" sz="2400" b="1" dirty="0" smtClean="0"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a:rPr>
              <a:t>casella </a:t>
            </a:r>
            <a:r>
              <a:rPr lang="it-IT" sz="2400" b="1" dirty="0"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a:rPr>
              <a:t>1</a:t>
            </a:r>
            <a:r>
              <a:rPr lang="it-IT" sz="2400" b="1" dirty="0" smtClean="0"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a:rPr>
              <a:t>0</a:t>
            </a:r>
            <a:endParaRPr lang="it-IT" sz="2400" b="1" dirty="0">
              <a:effectLst>
                <a:outerShdw blurRad="50800" dist="50800" dir="5400000" algn="ctr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  <p:pic>
        <p:nvPicPr>
          <p:cNvPr id="17410" name="Picture 2" descr="http://perlbal.hi-pi.com/blog-images/438638/mn/1171116151/Wrestling-Gif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052736"/>
            <a:ext cx="6408712" cy="5243494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3" descr="D:\dati\Root\Documents and Settings\Mario\Pictures\red-2011-674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6030416"/>
            <a:ext cx="827584" cy="827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15616" y="188640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Se indovini almeno i simboli di due degli elementi che compongono La ZEOLITE  vai a </a:t>
            </a:r>
            <a:r>
              <a:rPr lang="it-IT" sz="2400" b="1" dirty="0" smtClean="0"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a:rPr>
              <a:t>casella 30</a:t>
            </a:r>
            <a:endParaRPr lang="it-IT" sz="2400" b="1" dirty="0">
              <a:effectLst>
                <a:outerShdw blurRad="50800" dist="50800" dir="5400000" algn="ctr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La zeolite, il minerale che riscald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052736"/>
            <a:ext cx="7539066" cy="4957686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3" descr="D:\dati\Root\Documents and Settings\Mario\Pictures\red-2011-674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6030416"/>
            <a:ext cx="827584" cy="827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ati\Root\Documents and Settings\Mario\Pictures\red-2011-674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6030416"/>
            <a:ext cx="827584" cy="827584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539552" y="260648"/>
            <a:ext cx="80648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Nella </a:t>
            </a:r>
            <a:r>
              <a:rPr lang="it-IT" dirty="0" smtClean="0">
                <a:hlinkClick r:id="rId2" action="ppaction://hlinksldjump"/>
              </a:rPr>
              <a:t>diapositiva 2 </a:t>
            </a:r>
            <a:r>
              <a:rPr lang="it-IT" dirty="0" smtClean="0"/>
              <a:t>c’ è il gioco dell’ OCA:  tira una volta </a:t>
            </a:r>
            <a:r>
              <a:rPr lang="it-IT" dirty="0" smtClean="0">
                <a:hlinkClick r:id="rId4" action="ppaction://hlinkfile"/>
              </a:rPr>
              <a:t>due dadi </a:t>
            </a:r>
            <a:r>
              <a:rPr lang="it-IT" dirty="0" smtClean="0"/>
              <a:t>e avanza nel circuito</a:t>
            </a:r>
          </a:p>
          <a:p>
            <a:pPr algn="ctr"/>
            <a:r>
              <a:rPr lang="it-IT" dirty="0" smtClean="0"/>
              <a:t>Attento, qua e là ci sono vantaggi e svantaggi</a:t>
            </a:r>
          </a:p>
          <a:p>
            <a:pPr algn="ctr"/>
            <a:r>
              <a:rPr lang="it-IT" dirty="0" smtClean="0"/>
              <a:t>Lo scopo è arrivare a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casella 63 </a:t>
            </a:r>
            <a:r>
              <a:rPr lang="it-IT" dirty="0" smtClean="0"/>
              <a:t>dove si conquista la</a:t>
            </a:r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203848" y="1556792"/>
            <a:ext cx="2742610" cy="92333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50800" cmpd="dbl"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Vittoria !</a:t>
            </a:r>
            <a:endParaRPr lang="it-IT" sz="54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repeatCount="5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ra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87824" y="764704"/>
            <a:ext cx="6381328" cy="638132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2" name="CasellaDiTesto 1"/>
          <p:cNvSpPr txBox="1"/>
          <p:nvPr/>
        </p:nvSpPr>
        <p:spPr>
          <a:xfrm>
            <a:off x="2195736" y="620688"/>
            <a:ext cx="4392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0FDA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Al termine del viaggio</a:t>
            </a:r>
          </a:p>
          <a:p>
            <a:r>
              <a:rPr lang="it-IT" sz="2000" b="1" dirty="0">
                <a:solidFill>
                  <a:srgbClr val="F0FDA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it-IT" sz="2000" b="1" dirty="0" smtClean="0">
                <a:solidFill>
                  <a:srgbClr val="F0FDA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       si prepara un buon vantaggio</a:t>
            </a:r>
          </a:p>
          <a:p>
            <a:r>
              <a:rPr lang="it-IT" sz="2000" b="1" dirty="0" smtClean="0">
                <a:solidFill>
                  <a:srgbClr val="F0FDA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Se hai capito cosa hai fatto</a:t>
            </a:r>
          </a:p>
          <a:p>
            <a:r>
              <a:rPr lang="it-IT" sz="2000" b="1" dirty="0">
                <a:solidFill>
                  <a:srgbClr val="F0FDA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it-IT" sz="2000" b="1" dirty="0" smtClean="0">
                <a:solidFill>
                  <a:srgbClr val="F0FDA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       il pensiero tuo è più esatto</a:t>
            </a:r>
          </a:p>
          <a:p>
            <a:r>
              <a:rPr lang="it-IT" sz="2000" b="1" dirty="0" smtClean="0">
                <a:solidFill>
                  <a:srgbClr val="F0FDA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Riposare sotto il fuoco</a:t>
            </a:r>
          </a:p>
          <a:p>
            <a:r>
              <a:rPr lang="it-IT" sz="2000" b="1" dirty="0">
                <a:solidFill>
                  <a:srgbClr val="F0FDA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it-IT" sz="2000" b="1" dirty="0" smtClean="0">
                <a:solidFill>
                  <a:srgbClr val="F0FDA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       può esser scelto oppure è poco</a:t>
            </a:r>
          </a:p>
          <a:p>
            <a:r>
              <a:rPr lang="it-IT" sz="2000" b="1" dirty="0" smtClean="0">
                <a:solidFill>
                  <a:srgbClr val="F0FDA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Ripartire  appena pronto</a:t>
            </a:r>
          </a:p>
          <a:p>
            <a:r>
              <a:rPr lang="it-IT" sz="2000" b="1" dirty="0">
                <a:solidFill>
                  <a:srgbClr val="F0FDA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it-IT" sz="2000" b="1" dirty="0" smtClean="0">
                <a:solidFill>
                  <a:srgbClr val="F0FDA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       è provare un girotondo</a:t>
            </a:r>
          </a:p>
          <a:p>
            <a:r>
              <a:rPr lang="it-IT" sz="2000" b="1" dirty="0" smtClean="0">
                <a:solidFill>
                  <a:srgbClr val="F0FDA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Circolare  oppure a celle</a:t>
            </a:r>
          </a:p>
          <a:p>
            <a:r>
              <a:rPr lang="it-IT" sz="2000" b="1" dirty="0">
                <a:solidFill>
                  <a:srgbClr val="F0FDA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it-IT" sz="2000" b="1" dirty="0" smtClean="0">
                <a:solidFill>
                  <a:srgbClr val="F0FDA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        dritto e aperto o a finestrelle</a:t>
            </a:r>
          </a:p>
          <a:p>
            <a:r>
              <a:rPr lang="it-IT" sz="2000" b="1" dirty="0" smtClean="0">
                <a:solidFill>
                  <a:srgbClr val="F0FDA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Ce n’ è sempre uno più nuovo</a:t>
            </a:r>
          </a:p>
          <a:p>
            <a:r>
              <a:rPr lang="it-IT" sz="2000" b="1" dirty="0" smtClean="0">
                <a:solidFill>
                  <a:srgbClr val="F0FDA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         per sgusciare dal tuo uovo . . . .</a:t>
            </a:r>
            <a:endParaRPr lang="it-IT" sz="2000" b="1" dirty="0">
              <a:solidFill>
                <a:srgbClr val="F0FDA3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338" name="Picture 2" descr="http://images1.wikia.nocookie.net/__cb20100525235917/elpoderdetres/es/images/f/fc/Bola-Fuego-Elementa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D0C00"/>
              </a:clrFrom>
              <a:clrTo>
                <a:srgbClr val="1D0C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4276" cy="203686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Rettangolo 4"/>
          <p:cNvSpPr/>
          <p:nvPr/>
        </p:nvSpPr>
        <p:spPr>
          <a:xfrm>
            <a:off x="5148064" y="5157192"/>
            <a:ext cx="2742610" cy="92333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50800" cmpd="dbl"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Vittoria !</a:t>
            </a:r>
            <a:endParaRPr lang="it-IT" sz="54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3" descr="D:\dati\Root\Documents and Settings\Mario\Pictures\red-2011-674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30416"/>
            <a:ext cx="827584" cy="827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repeatCount="5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169</Words>
  <Application>Microsoft Office PowerPoint</Application>
  <PresentationFormat>Presentazione su schermo (4:3)</PresentationFormat>
  <Paragraphs>72</Paragraphs>
  <Slides>8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67</cp:revision>
  <dcterms:created xsi:type="dcterms:W3CDTF">2013-05-16T15:30:20Z</dcterms:created>
  <dcterms:modified xsi:type="dcterms:W3CDTF">2013-05-17T17:47:39Z</dcterms:modified>
</cp:coreProperties>
</file>